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.xml" ContentType="application/inkml+xml"/>
  <Override PartName="/ppt/notesSlides/notesSlide64.xml" ContentType="application/vnd.openxmlformats-officedocument.presentationml.notesSlide+xml"/>
  <Override PartName="/ppt/ink/ink2.xml" ContentType="application/inkml+xml"/>
  <Override PartName="/ppt/notesSlides/notesSlide65.xml" ContentType="application/vnd.openxmlformats-officedocument.presentationml.notesSlide+xml"/>
  <Override PartName="/ppt/ink/ink3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ink/ink4.xml" ContentType="application/inkml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330" r:id="rId3"/>
    <p:sldId id="331" r:id="rId4"/>
    <p:sldId id="344" r:id="rId5"/>
    <p:sldId id="360" r:id="rId6"/>
    <p:sldId id="361" r:id="rId7"/>
    <p:sldId id="362" r:id="rId8"/>
    <p:sldId id="345" r:id="rId9"/>
    <p:sldId id="265" r:id="rId10"/>
    <p:sldId id="268" r:id="rId11"/>
    <p:sldId id="332" r:id="rId12"/>
    <p:sldId id="280" r:id="rId13"/>
    <p:sldId id="281" r:id="rId14"/>
    <p:sldId id="282" r:id="rId15"/>
    <p:sldId id="283" r:id="rId16"/>
    <p:sldId id="284" r:id="rId17"/>
    <p:sldId id="346" r:id="rId18"/>
    <p:sldId id="349" r:id="rId19"/>
    <p:sldId id="348" r:id="rId20"/>
    <p:sldId id="350" r:id="rId21"/>
    <p:sldId id="286" r:id="rId22"/>
    <p:sldId id="288" r:id="rId23"/>
    <p:sldId id="356" r:id="rId24"/>
    <p:sldId id="289" r:id="rId25"/>
    <p:sldId id="290" r:id="rId26"/>
    <p:sldId id="291" r:id="rId27"/>
    <p:sldId id="292" r:id="rId28"/>
    <p:sldId id="293" r:id="rId29"/>
    <p:sldId id="294" r:id="rId30"/>
    <p:sldId id="358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299" r:id="rId39"/>
    <p:sldId id="300" r:id="rId40"/>
    <p:sldId id="301" r:id="rId41"/>
    <p:sldId id="343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52" r:id="rId59"/>
    <p:sldId id="370" r:id="rId60"/>
    <p:sldId id="351" r:id="rId61"/>
    <p:sldId id="371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354" r:id="rId71"/>
    <p:sldId id="266" r:id="rId72"/>
    <p:sldId id="267" r:id="rId73"/>
    <p:sldId id="355" r:id="rId74"/>
    <p:sldId id="269" r:id="rId75"/>
    <p:sldId id="270" r:id="rId76"/>
    <p:sldId id="271" r:id="rId77"/>
    <p:sldId id="272" r:id="rId78"/>
    <p:sldId id="273" r:id="rId79"/>
    <p:sldId id="274" r:id="rId80"/>
    <p:sldId id="275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0"/>
    <p:restoredTop sz="91348"/>
  </p:normalViewPr>
  <p:slideViewPr>
    <p:cSldViewPr snapToGrid="0" snapToObjects="1">
      <p:cViewPr varScale="1">
        <p:scale>
          <a:sx n="143" d="100"/>
          <a:sy n="143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22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17966 3642 24575,'8'9'0,"3"3"0,11 13 0,9 9 0,-12-12 0,2 2 0,3 5 0,2 2 0,1-1 0,0 1 0,0 1 0,-1 0 0,-1-5 0,-2-1 0,-3-6 0,-2-2 0,11 11 0,-4-4 0,-4 1 0,2 8 0,-6-11 0,0 0 0,8 9 0,7 4 0,-11-18 0,2 4 0,4 2 0,-1 0 0,1 0 0,-9-7 0,1 2 0,6 11 0,1 5 0,-4-3 0,1 2 0,-1 2-410,4 5 1,-1 3 0,0-1 409,-1 0 0,-1 1 0,-1-2 0,-2-6 0,-2 0 0,-1-3 0,3 4 0,-2-4 0,5 7 0,-11-20 0,-6-10 0,-2-2 0,-2-1 1228,-1-1-1228,1 1 0,1 1 0,3 5 0,2 4 0,4 1 0,-1-2 0,1-5 0,-1-6 0,-5-3 0,0-2 0,-4 0 0,2-1 0,-1-9 0,2-19 0,1-1 0,2-6 0,0 0 0,1-4 0,1-2-511,-1 3 0,1-3 1,0-1-1,0 0 511,0-2 0,1 0 0,0-1 0,-1 1 0,-1 1 0,0 1 0,-1 0 0,-1-1-233,-1-1 1,-1-2 0,0 2 0,-2 3 232,1 2 0,-2 3 0,-1-1 0,-1-8 0,-2-1 0,-2 3-231,-3-5 0,-4 2 231,3 12 0,-1 0 0,-2-1 0,0-1 0,-1 0 0,-1-1 0,-3-9 0,-1-2 0,1 3 0,1 0 0,0 3 0,3 8 0,0 0 0,2 5 0,-2-7 0,3 12 1888,3 8-1888,2 7 1005,1 3-1005,2 1 541,1 2-541,-1 1 0,0 2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5:54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9831 5681 24575,'0'25'0,"0"21"0,0 8 0,0-19 0,0 0 0,0 4-794,0 3 0,0 3 1,0 2-1,0-1 794,0-6 0,0 0 0,0-1 0,0 1 0,0 0 0,0 0 0,0 0 0,0-1 41,0 9 1,0-2 0,0 0-42,0-5 0,0 0 0,0-3 358,0 10 1,0-3-359,0-9 0,0-1 0,0-6 0,0-1 0,0 15 1595,0-5-1595,0-3 738,0 3-738,0 2 0,0 1 0,0 1 0,0-1 0,0 2 0,0-1 0,0-1 0,0-4 0,0-8 0,0 7 0,0-8 0,3 13 0,1-3 0,3-1 0,-1-4 0,-2-9 0,0-7 0,-1-4 0,-1-3 0,-1 0 0,-1-5 0,1 1 0,0-5 0,0 0 0,0-1 0</inkml:trace>
  <inkml:trace contextRef="#ctx0" brushRef="#br0" timeOffset="1212">9351 7285 24575,'37'0'0,"0"0"0,0 0 0,2 0 0,6 0 0,4 0 0,0 0 0,0 0 0,-2 0 0,-1 0 0,-1 0 0,0 0 0,0 0 0,4 0-469,-5 0 1,4 0 0,1 0 0,1 0 0,-2 0 0,-2 0 0,-4 0 62,6 0 1,-3 0 0,-3 0 0,-1 0 900,6 0 1,-3 0-1,-4 0-495,-2 0 0,-4 0 796,15 2-796,-40-1 0,-3 1 0,-3-1 2616,-1 0-2616,1 0 0,-2-1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2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22437 17180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6:36:33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7639 8964 24575,'-19'3'0,"-3"-1"0,-3-4 0,3-12 0,10-33 0,14 5 0,4 11 0,4 2 0,17-2 0,8 8 0,10 9 0,-18 10 0,0 1 0,5 1 0,0 2 0,2 2 0,1 4 0,3 11 0,-1 6 0,-13-7 0,-2 4 0,2 9 0,-6 2 0,-10 10 0,-9-3 0,-12-1 0,-13-2 0,6-18 0,-2-2 0,-4 0 0,-3-2 0,-3-1 0,-2-2 0,-3-2 0,-1-2 0,0-1 0,1-1 0,3-1 0,2-3 0,-17-5 0,21-10 0,15-9 0,12-7 0,13-4 0,15-1 0,-9 19 0,2 1 0,3 0 0,1 2 0,3 3 0,0 2 0,6-2 0,0 7 0,-24 8 0,-4 3 0,-3 3 0,-2 2 0,0-2 0,0-3 0,0-2 0,-1-1 0,-1-3 0,0 0 0,0-1 0,1 0 0</inkml:trace>
  <inkml:trace contextRef="#ctx0" brushRef="#br0" timeOffset="8183">22653 3879 24575,'9'4'0,"4"8"0,-6-5 0,1 5 0,-7-7 0,-1-2 0,-2-2 0,-7 0 0,-9-1 0,-15 0 0,-8 0 0,-2 0 0,1 0 0,4 0 0,5-1 0,6-5 0,7-5 0,7-9 0,6-7 0,5-5 0,8-5 0,10-2 0,10 4 0,8 7 0,-5 17 0,2 3 0,14 0 0,-14 5 0,-2 3 0,3 9 0,-9 8 0,-8 10 0,-6 5 0,-5 3 0,-8-3 0,-7-5 0,-7-6 0,-3-7 0,0-5 0,2-4 0,1-4 0,5-3 0,3-3 0,5-4 0,4-4 0,2 0 0,4 0 0,4 1 0,5 2 0,-6 5 0,-3 1 0,-7 4 0,-2 0 0,0 0 0,0 1 0,-1 1 0,4 0 0,-2 0 0,3-2 0,0 0 0</inkml:trace>
  <inkml:trace contextRef="#ctx0" brushRef="#br0" timeOffset="14975">21999 13294 24575,'-18'0'0,"-6"0"0,-16 0 0,-6 0 0,-4-2 0,4-5 0,9-11 0,9-17 0,19 12 0,2-2 0,3-3 0,1-2 0,2-1 0,4 0 0,6-3 0,5 0 0,10-3 0,8 0-256,-5 12 0,3 0 0,1 2 256,3 0 0,2 1 0,-1 2 0,-2 4 0,0 1 0,-1 3 0,7-1 0,-3 4 0,-8 3 0,-3 5 0,13 8 0,-11 15 0,-7 17 0,-13-13 0,-1 2 384,-1 2 0,-3 0-384,-1 0 0,-3-1 0,-2-1 0,-3-2 0,-12 19 0,-9-10 0,-4-9 0,0-7 0,4-6 0,-3-7 0,17-4 0,0-1 0,14-2 0</inkml:trace>
  <inkml:trace contextRef="#ctx0" brushRef="#br0" timeOffset="101305">21966 13050 24575,'-25'0'0,"-16"0"0,11 0 0,-4 0 0,-10 0 0,-3 0 0,12 0 0,-1 0 0,0 1 0,0 0 0,-1 0 0,-1 2 0,-9 1 0,-2 2 0,3 0 0,11-2 0,2 0 0,-1 1 0,-7 1 0,-2 1 0,3 0 0,2-2 0,3 1 0,2-1 0,1 0 0,-2 0 0,3 1 0,-7 1 0,1 0 0,10 0 0,6-3 0,-9 2 0,3-2 0,-9 3 0,-13 1 0,22-3 0,-2 1 0,1-2 0,-2 0 0,2 0 0,-1-1 0,3 0 0,-1-1 0,1-1 0,0 0 0,0 0 0,-1 0 0,0-1 0,-1 0 0,-1 0 0,-1 0 0,-2 0 0,-1 0 0,-4 0 0,-2 0 0,-3 0 0,-2 0 0,-2 0 0,0 0 0,1 0 0,0 0 0,10 0 0,-1 0 0,2 0 0,-1 0 0,0 0 0,-5 0 0,2 0 0,-5 0 0,2-2 0,-2-1 0,2 0 0,7 1 0,0 1 0,7 0 0,0 0 0,-10 1 0,0 0 0,5 0 0,2 0 0,-13 0 0,-1 0 0,21 0 0,5 0 0,2 0 0,4 0 0,4-5 0,4 1 0,3-7 0,1 1 0,0-6 0,1 5 0,5-9 0,1-1 0,6-17 0,0-7 0,-6 19 0,0 0 0,5-21 0,-3 8 0,-3 8 0,-3 4 0,-3 3 0,0 2 0,0 3 0,0 2 0,0 0 0,0-2 0,0-2 0,0-4 0,0-1 0,0 2 0,-3-5 0,-3 11 0,-6 0 0,-4 12 0,-4 4 0,-4 1 0,-1 1 0,4 0 0,3 0 0,4-7 0,4-5 0,2-12 0,1-2 0,-3-4 0,-4 4 0,-6 6 0,-7 6 0,-3 8 0,-1 3 0,1 2 0,3 1 0,-1 0 0,0 0 0,-2 2 0,-1 1 0,2 2 0,2-1 0,3-2 0,3-1 0,3-1 0,3 0 0,1 0 0,8-1 0,1-9 0,2-22 0,-1 3 0,-2-3 0,-3-8 0,0-2 0,-2-3 0,0 1 0,1 4 0,0 2 0,4 6 0,0 3 0,-1-14 0,4 9 0,2 17 0,-1 4 0,0 11 0,-1 1 0,-2-1 0,1 1 0,-3-2 0,0 1 0,-3-2 0,-2 1 0,-10 1 0,1 1 0,-10 1 0,-1 0 0,-6 0 0,-4 0 0,1 0 0,-1 0 0,-2 0 0,1-4 0,-2-5 0,5-5 0,6-3 0,7 2 0,3 4 0,2 3 0,2 1 0,0 2 0,1 1 0,-1 1 0,-2 2 0,-2 1 0,-2-1 0,0-2 0,5-1 0,4-1 0,4-1 0,7 2 0,2-4 0,4-12 0,3-20 0,1 10 0,0-1 0,1-4 0,1 0 0,1 1 0,0 2 0,0 4 0,-1 1 0,4-17 0,-3 4 0,-1 5 0,0 2 0,0 4 0,-1 7 0,1 3 0,-3 5 0,0-3 0,-2 8 0,-1-2 0,0 8 0,-1 0 0,-3 1 0,-9 1 0,-13 1 0,-16 0 0,14 0 0,-2 0 0,-3-2 0,-1-3 0,-1-1 0,0-3 0,-1 0 0,0-2 0,1 0 0,-1 0 0,0 3 0,-1 1 0,0 1 0,0 1 0,3 1 0,2-2 0,3 1 0,3-1 0,-13-9 0,16-1 0,11-1 0,7 1 0,3 3 0,5 6 0,-2 2 0,3 5 0,-2 1 0,2 3 0,3 5 0,-4-3 0,1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4FF81-9744-BF46-AAD0-D1B1FBE96AF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25AFE-A141-6245-ADDB-0375406D4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AIMA 3.1-3.6.</a:t>
            </a:r>
          </a:p>
          <a:p>
            <a:endParaRPr lang="en-US" dirty="0"/>
          </a:p>
          <a:p>
            <a:r>
              <a:rPr lang="en-US" dirty="0"/>
              <a:t>Some materials will not </a:t>
            </a:r>
          </a:p>
          <a:p>
            <a:endParaRPr lang="en-US" dirty="0"/>
          </a:p>
          <a:p>
            <a:r>
              <a:rPr lang="en-US" dirty="0"/>
              <a:t>be covered in lecture, but </a:t>
            </a:r>
          </a:p>
          <a:p>
            <a:endParaRPr lang="en-US" dirty="0"/>
          </a:p>
          <a:p>
            <a:r>
              <a:rPr lang="en-US" dirty="0"/>
              <a:t>will be on the exam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5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40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009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914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248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6803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68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1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86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509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6714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263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en-US" sz="1200" b="1" i="1" dirty="0">
                <a:solidFill>
                  <a:srgbClr val="000000"/>
                </a:solidFill>
              </a:rPr>
              <a:t>(graphic: http://</a:t>
            </a:r>
            <a:r>
              <a:rPr lang="en-US" altLang="en-US" sz="1200" b="1" i="1" dirty="0" err="1">
                <a:solidFill>
                  <a:srgbClr val="000000"/>
                </a:solidFill>
              </a:rPr>
              <a:t>hyperbolegames.com</a:t>
            </a:r>
            <a:r>
              <a:rPr lang="en-US" altLang="en-US" sz="1200" b="1" i="1" dirty="0">
                <a:solidFill>
                  <a:srgbClr val="000000"/>
                </a:solidFill>
              </a:rPr>
              <a:t>/2014/10/20/eureka-moments/)</a:t>
            </a:r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86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359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319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93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2055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9158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14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10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4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13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0126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1737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462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858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73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15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769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1047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66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50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70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39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826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4857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8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01442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331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7368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videos:  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-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authors: BBC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</a:t>
            </a:r>
            <a:r>
              <a:rPr lang="en-US" dirty="0" err="1"/>
              <a:t>url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=KF6sLCeBj0s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title: Deep Blue vs </a:t>
            </a:r>
            <a:r>
              <a:rPr lang="en-US" dirty="0" err="1"/>
              <a:t>Kasparov&amp;colon</a:t>
            </a:r>
            <a:r>
              <a:rPr lang="en-US" dirty="0"/>
              <a:t>; How a computer beat best chess player in the world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length: 4 minutes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7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13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05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901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21" name="Google Shape;12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33" name="Google Shape;13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 = path cost, h = admissible heuristic of remaining distance to goal</a:t>
            </a: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5" name="Google Shape;21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38" name="Google Shape;23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25AFE-A141-6245-ADDB-0375406D40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985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4" name="Google Shape;294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0540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359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117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9;p11">
            <a:extLst>
              <a:ext uri="{FF2B5EF4-FFF2-40B4-BE49-F238E27FC236}">
                <a16:creationId xmlns:a16="http://schemas.microsoft.com/office/drawing/2014/main" id="{854A94CA-3189-0A43-9240-839865B2210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508D4C-2523-7441-B307-A6B5FE7FC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32" y="1915893"/>
            <a:ext cx="6030168" cy="2867315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67E09-5893-5D40-BF48-36FDB301D2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1132" y="4928747"/>
            <a:ext cx="6030168" cy="94260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Professor Chris </a:t>
            </a:r>
            <a:r>
              <a:rPr lang="en-US" dirty="0" err="1"/>
              <a:t>Callison</a:t>
            </a:r>
            <a:r>
              <a:rPr lang="en-US" dirty="0"/>
              <a:t>-Burch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2B5772E-ECEC-DA40-9BBA-7AEFED2A94C2}"/>
              </a:ext>
            </a:extLst>
          </p:cNvPr>
          <p:cNvGrpSpPr/>
          <p:nvPr userDrawn="1"/>
        </p:nvGrpSpPr>
        <p:grpSpPr>
          <a:xfrm>
            <a:off x="441132" y="802307"/>
            <a:ext cx="4244100" cy="996900"/>
            <a:chOff x="900898" y="880853"/>
            <a:chExt cx="4244100" cy="996900"/>
          </a:xfrm>
        </p:grpSpPr>
        <p:sp>
          <p:nvSpPr>
            <p:cNvPr id="8" name="Google Shape;16;p11">
              <a:extLst>
                <a:ext uri="{FF2B5EF4-FFF2-40B4-BE49-F238E27FC236}">
                  <a16:creationId xmlns:a16="http://schemas.microsoft.com/office/drawing/2014/main" id="{92F8804A-82D5-D54D-944A-43543613A956}"/>
                </a:ext>
              </a:extLst>
            </p:cNvPr>
            <p:cNvSpPr/>
            <p:nvPr userDrawn="1"/>
          </p:nvSpPr>
          <p:spPr>
            <a:xfrm>
              <a:off x="900898" y="880853"/>
              <a:ext cx="4244100" cy="996900"/>
            </a:xfrm>
            <a:prstGeom prst="rect">
              <a:avLst/>
            </a:prstGeom>
            <a:solidFill>
              <a:srgbClr val="FFAE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;p11">
              <a:extLst>
                <a:ext uri="{FF2B5EF4-FFF2-40B4-BE49-F238E27FC236}">
                  <a16:creationId xmlns:a16="http://schemas.microsoft.com/office/drawing/2014/main" id="{7C6616B2-94D3-FA4B-A454-647FE4C7AE5B}"/>
                </a:ext>
              </a:extLst>
            </p:cNvPr>
            <p:cNvSpPr txBox="1"/>
            <p:nvPr userDrawn="1"/>
          </p:nvSpPr>
          <p:spPr>
            <a:xfrm>
              <a:off x="998308" y="1023996"/>
              <a:ext cx="4049280" cy="8086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300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</a:t>
              </a: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CIS 4210/5210:  </a:t>
              </a:r>
              <a:b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</a:br>
              <a:r>
                <a:rPr lang="en-US" sz="2300" i="0" u="none" strike="noStrike" cap="none" dirty="0">
                  <a:latin typeface="Open Sans SemiBold"/>
                  <a:ea typeface="Open Sans SemiBold"/>
                  <a:cs typeface="Open Sans SemiBold"/>
                  <a:sym typeface="Open Sans SemiBold"/>
                </a:rPr>
                <a:t> ARTIFICIAL INTELLIGENCE </a:t>
              </a:r>
              <a:endParaRPr sz="1300" i="0" u="none" strike="noStrike" cap="none" dirty="0"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12" name="Google Shape;20;p11">
            <a:extLst>
              <a:ext uri="{FF2B5EF4-FFF2-40B4-BE49-F238E27FC236}">
                <a16:creationId xmlns:a16="http://schemas.microsoft.com/office/drawing/2014/main" id="{AB885C21-D508-9A47-8045-2AF7E72E0B40}"/>
              </a:ext>
            </a:extLst>
          </p:cNvPr>
          <p:cNvSpPr/>
          <p:nvPr userDrawn="1"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21;p11">
            <a:extLst>
              <a:ext uri="{FF2B5EF4-FFF2-40B4-BE49-F238E27FC236}">
                <a16:creationId xmlns:a16="http://schemas.microsoft.com/office/drawing/2014/main" id="{75241C78-4464-2A4B-A643-C40628E43E5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15" name="Google Shape;22;p11">
            <a:extLst>
              <a:ext uri="{FF2B5EF4-FFF2-40B4-BE49-F238E27FC236}">
                <a16:creationId xmlns:a16="http://schemas.microsoft.com/office/drawing/2014/main" id="{42627C57-D121-9B47-AA2A-BC7AB2E6FB03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99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2B36F-1BD3-2E41-AED2-D5C919B3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843E2-A3BD-9340-A2E6-E36B8072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27C-6332-E94F-9BB8-0E4E5C8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44151-F8C2-EA4C-B57E-1675FEE6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0F56AA-1532-1C4F-A244-9BDF2CD72D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3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E6A5B-551E-9848-960E-017206F30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7F84F-CD2E-0B47-870B-262267380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6CCA4-9B28-EC48-A781-8D5ACF46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AC1A-2588-8249-A226-826E2B49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8BAD775-4574-FF45-A555-5499A91FB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59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29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488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0B61-BA54-414E-8E4C-99C08C12F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A07B-6E34-B340-A611-F2555B742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983A0-E899-0C41-98ED-E121F2DA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0F47-D085-884A-BBB6-559E49CC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6BA3910-9997-604F-878B-1C0C5E9A8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6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0F55-1725-704D-A355-35461BB1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A0353-895D-5C45-9F23-4858B73E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7E8A2-A965-1B48-8D1B-9270F972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05DD-AD55-5B41-B491-F313F341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9CFDAB7-D604-E54E-A719-7BFCF39FA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D993-8708-C748-8BF8-A30200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E0A7-479C-E440-A318-EF8E77010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8DC8-08CC-804E-992C-59DD487C1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5E55D-2ADD-F04A-9911-3EC6595C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50945-E404-FB4E-A523-EBDDCAAD3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E0D0F2-5BA0-0B4E-91CF-3B7E48BFA5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88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CF41-2200-D842-B9F9-FF775E43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C93C0-F1D4-D34B-81A7-DA239AE35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EC002-01DA-1B44-8FBE-E8CAF62F4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261212-FAAD-F944-BADA-4651FD87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42B8E-CD9B-2D40-8BAD-5C6E8609C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15244-12A5-5A45-B8FF-74FBC415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C00F0-F776-D047-95B9-FF5B7C91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5492C2-C24A-D945-B33F-10F13A923FC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03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0003-B350-E04A-B763-4329CE8E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B310E-B0C6-6646-A2F2-2E88C50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2DD48-6EDB-BC4D-96A2-BA066FAA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5540311-DB5A-8444-A671-3CAEF937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0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94920DE-F4F3-3C41-A38E-E1EF78B64B59}"/>
              </a:ext>
            </a:extLst>
          </p:cNvPr>
          <p:cNvSpPr/>
          <p:nvPr userDrawn="1"/>
        </p:nvSpPr>
        <p:spPr>
          <a:xfrm>
            <a:off x="-83457" y="6477624"/>
            <a:ext cx="12438743" cy="496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0C71-7E56-BB44-81EC-F71521DB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FA998-67AC-AF42-903F-83F635E5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98943E-9E00-8944-B9D1-AFA4B475EE50}"/>
              </a:ext>
            </a:extLst>
          </p:cNvPr>
          <p:cNvSpPr/>
          <p:nvPr userDrawn="1"/>
        </p:nvSpPr>
        <p:spPr>
          <a:xfrm>
            <a:off x="11543071" y="0"/>
            <a:ext cx="648929" cy="410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3;p13">
            <a:extLst>
              <a:ext uri="{FF2B5EF4-FFF2-40B4-BE49-F238E27FC236}">
                <a16:creationId xmlns:a16="http://schemas.microsoft.com/office/drawing/2014/main" id="{14F3EB22-F4D2-754A-AB85-DAA4305252E0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468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774F-50A5-E14E-AAEC-14855327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1686-80B3-8A4B-9736-F0316A4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CD0AB-9D3A-5C41-8CF6-96FEC7FE5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A7C02-06ED-8946-9533-9CC994F5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EB30-E3CB-CC41-9AE9-BCE86A9C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B1E8B3-7FC3-0A49-B31A-DDA22EA8F57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4060-0D54-D247-B80E-D31A33DB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C2D2A0-C12B-DC42-A002-CB51BD7996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596B5-0412-8141-B230-2031172B9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654FC-5288-CA42-A392-8D4125FD1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CIS 521/421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C7A-6E1D-DC4A-A12F-30980DCA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490E2-CA85-C940-B72C-CCD4B452E0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6E1BE-53C9-0147-8AE4-A8FCEB505E0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8;p12">
            <a:extLst>
              <a:ext uri="{FF2B5EF4-FFF2-40B4-BE49-F238E27FC236}">
                <a16:creationId xmlns:a16="http://schemas.microsoft.com/office/drawing/2014/main" id="{D565B97B-D174-6041-8128-9644BDEA392B}"/>
              </a:ext>
            </a:extLst>
          </p:cNvPr>
          <p:cNvSpPr/>
          <p:nvPr userDrawn="1"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29;p12">
            <a:extLst>
              <a:ext uri="{FF2B5EF4-FFF2-40B4-BE49-F238E27FC236}">
                <a16:creationId xmlns:a16="http://schemas.microsoft.com/office/drawing/2014/main" id="{BCE5A042-1C99-BF4D-B2B0-CC442047FEFA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DC393A-D59D-9547-9124-7E756C3F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FD086-4C25-CA48-906F-2DB2697E0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1B887-4C7C-6E4A-9988-EDE9C4567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CIS 521/421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F8E9F-3683-B847-B87A-A5004D7EA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4925" y="64776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D19490E2-CA85-C940-B72C-CCD4B452E0D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B726FF-CD68-6C4A-97EB-7FBB0885F1DC}"/>
              </a:ext>
            </a:extLst>
          </p:cNvPr>
          <p:cNvGrpSpPr/>
          <p:nvPr userDrawn="1"/>
        </p:nvGrpSpPr>
        <p:grpSpPr>
          <a:xfrm>
            <a:off x="11601300" y="0"/>
            <a:ext cx="593325" cy="3948265"/>
            <a:chOff x="11601300" y="0"/>
            <a:chExt cx="593325" cy="3948265"/>
          </a:xfrm>
        </p:grpSpPr>
        <p:pic>
          <p:nvPicPr>
            <p:cNvPr id="14" name="Google Shape;66;p2">
              <a:extLst>
                <a:ext uri="{FF2B5EF4-FFF2-40B4-BE49-F238E27FC236}">
                  <a16:creationId xmlns:a16="http://schemas.microsoft.com/office/drawing/2014/main" id="{5C25E95F-928A-AA44-9141-A0CD197DE662}"/>
                </a:ext>
              </a:extLst>
            </p:cNvPr>
            <p:cNvPicPr preferRelativeResize="0"/>
            <p:nvPr userDrawn="1"/>
          </p:nvPicPr>
          <p:blipFill rotWithShape="1">
            <a:blip r:embed="rId1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31"/>
            <a:stretch/>
          </p:blipFill>
          <p:spPr>
            <a:xfrm>
              <a:off x="11603925" y="0"/>
              <a:ext cx="590700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67;p2">
              <a:extLst>
                <a:ext uri="{FF2B5EF4-FFF2-40B4-BE49-F238E27FC236}">
                  <a16:creationId xmlns:a16="http://schemas.microsoft.com/office/drawing/2014/main" id="{5F44F4FB-7E8D-964F-B615-5D01B9861B33}"/>
                </a:ext>
              </a:extLst>
            </p:cNvPr>
            <p:cNvSpPr/>
            <p:nvPr userDrawn="1"/>
          </p:nvSpPr>
          <p:spPr>
            <a:xfrm>
              <a:off x="11601300" y="3745465"/>
              <a:ext cx="590700" cy="202800"/>
            </a:xfrm>
            <a:prstGeom prst="rect">
              <a:avLst/>
            </a:prstGeom>
            <a:solidFill>
              <a:srgbClr val="3706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A42E8-F234-084A-9923-0DC9FAAB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61077" y="6501551"/>
            <a:ext cx="8719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accent1"/>
                </a:solidFill>
              </a:defRPr>
            </a:lvl1pPr>
          </a:lstStyle>
          <a:p>
            <a:fld id="{57CDB739-3FE7-304C-9B85-232A9C62DCD3}" type="datetimeFigureOut">
              <a:rPr lang="en-US" smtClean="0"/>
              <a:pPr/>
              <a:t>9/20/22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62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youtu.be/x-VTfcmrLEQ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youtu.be/NUgMa5coCoE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hyperlink" Target="https://www.redblobgames.com/pathfinding/a-star/introduction.htm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votespa.com/Resources/Pages/Be-a-Poll-Worker.aspx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vote.go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blobgames.com/pathfinding/a-star/introduction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edblobgames.com/pathfinding/a-star/introduction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1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customXml" Target="../ink/ink2.xml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customXml" Target="../ink/ink4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blobgames.com/pathfinding/a-star/introduction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757863" y="3760339"/>
            <a:ext cx="3681412" cy="1225999"/>
          </a:xfrm>
          <a:prstGeom prst="wedgeRoundRectCallout">
            <a:avLst>
              <a:gd name="adj1" fmla="val 67845"/>
              <a:gd name="adj2" fmla="val -41061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Optional Course Content Recitation on Tonight from 8-9pm 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5848597" y="2654135"/>
            <a:ext cx="4156363" cy="695415"/>
          </a:xfrm>
          <a:prstGeom prst="wedgeRoundRectCallout">
            <a:avLst>
              <a:gd name="adj1" fmla="val 67361"/>
              <a:gd name="adj2" fmla="val 64519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047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FF43E-A2C9-E943-8CEE-E9C0134216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Breadth first search</a:t>
            </a:r>
            <a:endParaRPr lang="en-US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5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Animation of Graph BFS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56A7C9C3-08BE-5940-9DEC-7D4FCB3E3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50" y="6364941"/>
            <a:ext cx="5471832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youtu.be</a:t>
            </a:r>
            <a:r>
              <a:rPr lang="en-US" sz="2000" dirty="0">
                <a:hlinkClick r:id="rId7"/>
              </a:rPr>
              <a:t>/x-</a:t>
            </a:r>
            <a:r>
              <a:rPr lang="en-US" sz="2000" dirty="0" err="1">
                <a:hlinkClick r:id="rId7"/>
              </a:rPr>
              <a:t>VTfcmrLEQ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imation of Graph DFS(depth first search) Algorithm set to music">
            <a:hlinkClick r:id="" action="ppaction://media"/>
            <a:extLst>
              <a:ext uri="{FF2B5EF4-FFF2-40B4-BE49-F238E27FC236}">
                <a16:creationId xmlns:a16="http://schemas.microsoft.com/office/drawing/2014/main" id="{21071B16-A6D7-264A-93D1-494BFB6E3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1593CC-C9CA-3F48-8205-DC1620EA0510}"/>
              </a:ext>
            </a:extLst>
          </p:cNvPr>
          <p:cNvSpPr/>
          <p:nvPr/>
        </p:nvSpPr>
        <p:spPr>
          <a:xfrm>
            <a:off x="3803649" y="6394824"/>
            <a:ext cx="4951879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hlinkClick r:id="rId6"/>
              </a:rPr>
              <a:t>https://youtu.be/NUgMa5coCoE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5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BCAB-A9ED-674F-A3D9-E0F679AC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“Uniform Cost”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“In computer science, </a:t>
            </a:r>
            <a:r>
              <a:rPr lang="en-US" i="1" dirty="0">
                <a:solidFill>
                  <a:srgbClr val="C00000"/>
                </a:solidFill>
              </a:rPr>
              <a:t>uniform-cost</a:t>
            </a:r>
            <a:r>
              <a:rPr lang="en-US" dirty="0"/>
              <a:t> search (UCS) is a tree search algorithm used for traversing or searching a </a:t>
            </a:r>
            <a:r>
              <a:rPr lang="en-US" i="1" dirty="0">
                <a:solidFill>
                  <a:srgbClr val="C00000"/>
                </a:solidFill>
              </a:rPr>
              <a:t>weighted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tree, tree structure, or graph.”  - Wikipedia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8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BE6-DB4A-704B-B2C5-C80063F3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Motivation: Map Navigation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4547616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All our search methods so far assume </a:t>
            </a:r>
            <a:r>
              <a:rPr lang="en-US" i="1" dirty="0"/>
              <a:t>step-cost = 1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This is only true for some problems</a:t>
            </a:r>
          </a:p>
          <a:p>
            <a:pPr marL="228600">
              <a:lnSpc>
                <a:spcPct val="140000"/>
              </a:lnSpc>
              <a:spcBef>
                <a:spcPts val="0"/>
              </a:spcBef>
            </a:pPr>
            <a:endParaRPr lang="en-US" i="1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277" name="Picture 276">
            <a:extLst>
              <a:ext uri="{FF2B5EF4-FFF2-40B4-BE49-F238E27FC236}">
                <a16:creationId xmlns:a16="http://schemas.microsoft.com/office/drawing/2014/main" id="{26B1F3A5-8C13-A749-98BB-ED58B14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599392"/>
            <a:ext cx="6338820" cy="3748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670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3B8F-32E6-A54B-AAB7-5DAD26C9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g(N):  the path cost function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assumption so far:  All moves equal in cost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= # of nodes in path-1</a:t>
            </a: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depth(N)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general: Assigning a (potentially) unique cost to each step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nodes visited on path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i,j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of going from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N</a:t>
            </a:r>
            <a:r>
              <a:rPr lang="en-US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root of the search tree,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g(N3)=C(0,1)+C(1,2)+C(2,3)</a:t>
            </a:r>
            <a:endParaRPr lang="en-US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BF61-97D5-B04D-8305-7D31F1F2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Uniform-cost search (UCS)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Extension of BF-search: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Expand node with </a:t>
            </a:r>
            <a:r>
              <a:rPr lang="en-US" b="1" i="1" dirty="0">
                <a:solidFill>
                  <a:srgbClr val="C00000"/>
                </a:solidFill>
              </a:rPr>
              <a:t>lowest path cost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Implementation: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</a:rPr>
              <a:t>frontier</a:t>
            </a:r>
            <a:r>
              <a:rPr lang="en-US" dirty="0">
                <a:solidFill>
                  <a:srgbClr val="C00000"/>
                </a:solidFill>
              </a:rPr>
              <a:t> = priority queue ordered by g(n)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Subtle but significant difference from BFS: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Tests if a node is a goal state when it is selected for expansion, </a:t>
            </a:r>
            <a:r>
              <a:rPr lang="en-US" dirty="0">
                <a:solidFill>
                  <a:srgbClr val="C00000"/>
                </a:solidFill>
              </a:rPr>
              <a:t>not when it is added to the frontier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Updates a node on the frontier if a better path to the same state is found.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So always enqueues a node </a:t>
            </a:r>
            <a:r>
              <a:rPr lang="en-US" i="1" dirty="0"/>
              <a:t>before checking whether it is a goal.</a:t>
            </a: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C00000"/>
                </a:solidFill>
              </a:rPr>
              <a:t>					</a:t>
            </a:r>
            <a:r>
              <a:rPr lang="en-US" sz="2800" i="1" dirty="0">
                <a:solidFill>
                  <a:srgbClr val="C00000"/>
                </a:solidFill>
              </a:rPr>
              <a:t>WHY???</a:t>
            </a:r>
            <a:r>
              <a:rPr lang="en-US" i="1" dirty="0">
                <a:solidFill>
                  <a:srgbClr val="C00000"/>
                </a:solidFill>
              </a:rPr>
              <a:t> 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979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DCA6DC-BAEC-4849-B3A3-ECCB4703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Shape of 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9EF1D-8148-6E45-A631-96DBFA15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8809" y="1137177"/>
            <a:ext cx="5644991" cy="5039786"/>
          </a:xfrm>
        </p:spPr>
        <p:txBody>
          <a:bodyPr/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Breadth First Search </a:t>
            </a:r>
            <a:r>
              <a:rPr lang="en-US" dirty="0"/>
              <a:t>explores equally in all directions.  Its frontier is implemented as a FIFO queue.  This results in smooth contours or “</a:t>
            </a:r>
            <a:r>
              <a:rPr lang="en-US" dirty="0" err="1"/>
              <a:t>plys</a:t>
            </a:r>
            <a:r>
              <a:rPr lang="en-US" dirty="0"/>
              <a:t>”.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b="1" dirty="0"/>
              <a:t>Uniform Cost Search </a:t>
            </a:r>
            <a:r>
              <a:rPr lang="en-US" dirty="0"/>
              <a:t>lets us prioritize which paths to explore. Instead of exploring all possible paths equally, it favors lower cost paths.  Its frontier is a priority queue.  This results in “cost contours”.</a:t>
            </a:r>
          </a:p>
          <a:p>
            <a:pPr marL="571500" lvl="0" indent="-342900">
              <a:lnSpc>
                <a:spcPct val="140000"/>
              </a:lnSpc>
              <a:spcBef>
                <a:spcPts val="0"/>
              </a:spcBef>
              <a:buSzPts val="2000"/>
              <a:buFont typeface="Courier New" panose="02070309020205020404" pitchFamily="49" charset="0"/>
              <a:buChar char="o"/>
            </a:pPr>
            <a:endParaRPr lang="en-US" dirty="0"/>
          </a:p>
          <a:p>
            <a:pPr marL="228600" lvl="0">
              <a:lnSpc>
                <a:spcPct val="140000"/>
              </a:lnSpc>
              <a:spcBef>
                <a:spcPts val="0"/>
              </a:spcBef>
              <a:buSzPts val="2000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E20F-6424-E843-92E4-428149CE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1" y="987689"/>
            <a:ext cx="2400300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A36AC1-886B-AC47-B09F-7818CE400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41" y="3578489"/>
            <a:ext cx="2628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2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F9E8442F-70A3-E949-A6D5-088820A3C6E0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4AC1C7F7-B2C3-5943-B2F4-13B17D77BB5C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67C095-CEE8-664B-905B-540C17C26260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A6E6256-A89B-A245-8A79-3EAFB11060FE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AD583A3-D4F5-5547-96AA-26F13F0CC21A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B3484FDD-67A6-0D4F-953D-E9B5E57EADD6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0B454D-ECE7-CD4C-9895-AE25C36C640C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A68C12E-BF5F-FB48-B149-968868A17DB3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B0CEE4-C501-FB44-8F6B-D28210130C98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663801"/>
            <a:chOff x="6461275" y="4540333"/>
            <a:chExt cx="1269626" cy="66380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218710" y="2808386"/>
            <a:ext cx="1512191" cy="2395748"/>
            <a:chOff x="6218710" y="2808386"/>
            <a:chExt cx="1512191" cy="2395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43420" y="2099989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2" name="Title 2">
            <a:extLst>
              <a:ext uri="{FF2B5EF4-FFF2-40B4-BE49-F238E27FC236}">
                <a16:creationId xmlns:a16="http://schemas.microsoft.com/office/drawing/2014/main" id="{920CA443-1136-DD40-A6CF-28F06F9328E1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213" name="Line 27">
            <a:extLst>
              <a:ext uri="{FF2B5EF4-FFF2-40B4-BE49-F238E27FC236}">
                <a16:creationId xmlns:a16="http://schemas.microsoft.com/office/drawing/2014/main" id="{F47AC8CC-93E9-1B4B-86F6-D49789EE1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FC242A2-A12F-5F4F-A936-E836DADDE3D0}"/>
              </a:ext>
            </a:extLst>
          </p:cNvPr>
          <p:cNvSpPr txBox="1"/>
          <p:nvPr/>
        </p:nvSpPr>
        <p:spPr>
          <a:xfrm>
            <a:off x="-64736" y="-8982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5" grpId="1" animBg="1"/>
      <p:bldP spid="197" grpId="1" animBg="1"/>
      <p:bldP spid="198" grpId="0" animBg="1"/>
      <p:bldP spid="199" grpId="1" animBg="1"/>
      <p:bldP spid="200" grpId="1" animBg="1"/>
      <p:bldP spid="205" grpId="1" animBg="1"/>
      <p:bldP spid="206" grpId="1" animBg="1"/>
      <p:bldP spid="207" grpId="1" animBg="1"/>
      <p:bldP spid="208" grpId="1" animBg="1"/>
      <p:bldP spid="209" grpId="1" animBg="1"/>
      <p:bldP spid="2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C7182BF-6C9C-3641-BF38-082279D9A467}"/>
              </a:ext>
            </a:extLst>
          </p:cNvPr>
          <p:cNvGrpSpPr/>
          <p:nvPr/>
        </p:nvGrpSpPr>
        <p:grpSpPr>
          <a:xfrm>
            <a:off x="2280613" y="1280929"/>
            <a:ext cx="10825756" cy="6681137"/>
            <a:chOff x="2280613" y="1280929"/>
            <a:chExt cx="10825756" cy="668113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BE2F7A5-62AF-D843-AF03-5DFC38E723AF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EBA8D199-C02F-9846-86F3-4D16CE15CDD5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E17DFBD-CEE3-6546-87E5-B9EE00446BF6}"/>
              </a:ext>
            </a:extLst>
          </p:cNvPr>
          <p:cNvGrpSpPr/>
          <p:nvPr/>
        </p:nvGrpSpPr>
        <p:grpSpPr>
          <a:xfrm>
            <a:off x="3443747" y="2460305"/>
            <a:ext cx="7999531" cy="4349219"/>
            <a:chOff x="3443747" y="2460305"/>
            <a:chExt cx="7999531" cy="4349219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A211B5F-B456-1340-9886-6121A30F747E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56ADB5D-4736-1447-810F-B6572D9584B8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6C6745B-5B06-5C4F-B8A8-2D6F781E7831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DC115E4-49AF-EA4F-9CA2-641103907525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61EB7DA-9443-A14D-8EDC-634D077D8FC0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945B24-6C22-CB4F-B7C9-9743168C901A}"/>
              </a:ext>
            </a:extLst>
          </p:cNvPr>
          <p:cNvGrpSpPr/>
          <p:nvPr/>
        </p:nvGrpSpPr>
        <p:grpSpPr>
          <a:xfrm>
            <a:off x="-64736" y="-898216"/>
            <a:ext cx="11910564" cy="7633813"/>
            <a:chOff x="-64736" y="-898216"/>
            <a:chExt cx="11910564" cy="763381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24F0F79-7F24-5441-8C23-88E985A28FC0}"/>
                </a:ext>
              </a:extLst>
            </p:cNvPr>
            <p:cNvSpPr/>
            <p:nvPr/>
          </p:nvSpPr>
          <p:spPr>
            <a:xfrm>
              <a:off x="9855648" y="26762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3B1C567B-7067-A54C-B956-5592B57A6424}"/>
                </a:ext>
              </a:extLst>
            </p:cNvPr>
            <p:cNvSpPr/>
            <p:nvPr/>
          </p:nvSpPr>
          <p:spPr>
            <a:xfrm>
              <a:off x="5800891" y="2401786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FC242A2-A12F-5F4F-A936-E836DADDE3D0}"/>
                </a:ext>
              </a:extLst>
            </p:cNvPr>
            <p:cNvSpPr txBox="1"/>
            <p:nvPr/>
          </p:nvSpPr>
          <p:spPr>
            <a:xfrm>
              <a:off x="-64736" y="-898216"/>
              <a:ext cx="184731" cy="3693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2D70877-41DB-264D-B448-3F1B3953A7C0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C35212-785A-7045-8B54-3F940B03DBEF}"/>
                </a:ext>
              </a:extLst>
            </p:cNvPr>
            <p:cNvCxnSpPr>
              <a:cxnSpLocks/>
              <a:stCxn id="288" idx="3"/>
              <a:endCxn id="291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26D8012-E3CC-7C4B-9098-C99D49D3E2D8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A328CB1-0F6B-0E4A-AE93-13F068848252}"/>
                </a:ext>
              </a:extLst>
            </p:cNvPr>
            <p:cNvCxnSpPr>
              <a:cxnSpLocks/>
              <a:stCxn id="291" idx="3"/>
              <a:endCxn id="294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95F6A14-F439-0C4A-8F7D-7DFD16B8E279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D4879CE0-4CFC-5549-B388-5AAF7C5958CD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4A54F77-CDE9-DA46-8636-7FAF71BD373E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8D435DC-4A12-7F4C-84AF-3F66868FD375}"/>
                </a:ext>
              </a:extLst>
            </p:cNvPr>
            <p:cNvCxnSpPr>
              <a:cxnSpLocks/>
              <a:stCxn id="294" idx="4"/>
              <a:endCxn id="297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12F2A6B-B257-6843-846A-4E993CCEF6A8}"/>
              </a:ext>
            </a:extLst>
          </p:cNvPr>
          <p:cNvGrpSpPr/>
          <p:nvPr/>
        </p:nvGrpSpPr>
        <p:grpSpPr>
          <a:xfrm>
            <a:off x="1583873" y="3860776"/>
            <a:ext cx="586927" cy="475096"/>
            <a:chOff x="1583873" y="3860776"/>
            <a:chExt cx="586927" cy="475096"/>
          </a:xfrm>
        </p:grpSpPr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89115B3-1656-FD4F-BB4F-E8E4CC265983}"/>
                </a:ext>
              </a:extLst>
            </p:cNvPr>
            <p:cNvCxnSpPr>
              <a:cxnSpLocks/>
              <a:stCxn id="300" idx="1"/>
              <a:endCxn id="297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8069583-4970-4047-A8BB-B55F9095D204}"/>
              </a:ext>
            </a:extLst>
          </p:cNvPr>
          <p:cNvGrpSpPr/>
          <p:nvPr/>
        </p:nvGrpSpPr>
        <p:grpSpPr>
          <a:xfrm>
            <a:off x="1850692" y="4644211"/>
            <a:ext cx="549854" cy="387341"/>
            <a:chOff x="1850692" y="4644211"/>
            <a:chExt cx="549854" cy="387341"/>
          </a:xfrm>
        </p:grpSpPr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50EB253-D836-FC4F-99F5-EA9A4155A973}"/>
                </a:ext>
              </a:extLst>
            </p:cNvPr>
            <p:cNvCxnSpPr>
              <a:cxnSpLocks/>
              <a:stCxn id="300" idx="4"/>
              <a:endCxn id="303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C6B2396-9830-9647-BBCE-136B016B256F}"/>
              </a:ext>
            </a:extLst>
          </p:cNvPr>
          <p:cNvGrpSpPr/>
          <p:nvPr/>
        </p:nvGrpSpPr>
        <p:grpSpPr>
          <a:xfrm>
            <a:off x="1999541" y="5342453"/>
            <a:ext cx="783819" cy="602617"/>
            <a:chOff x="1999541" y="5342453"/>
            <a:chExt cx="783819" cy="60261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BEBD42-D329-8C49-913A-7C8408DAC3A7}"/>
                </a:ext>
              </a:extLst>
            </p:cNvPr>
            <p:cNvCxnSpPr>
              <a:cxnSpLocks/>
              <a:stCxn id="303" idx="5"/>
              <a:endCxn id="306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654A63-A73F-994F-A939-9596FEBFF579}"/>
              </a:ext>
            </a:extLst>
          </p:cNvPr>
          <p:cNvGrpSpPr/>
          <p:nvPr/>
        </p:nvGrpSpPr>
        <p:grpSpPr>
          <a:xfrm>
            <a:off x="3158650" y="5739448"/>
            <a:ext cx="1433257" cy="590119"/>
            <a:chOff x="3158650" y="5739448"/>
            <a:chExt cx="1433257" cy="590119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8BC861-EC83-7942-BFDA-0539CEA3EF34}"/>
              </a:ext>
            </a:extLst>
          </p:cNvPr>
          <p:cNvGrpSpPr/>
          <p:nvPr/>
        </p:nvGrpSpPr>
        <p:grpSpPr>
          <a:xfrm>
            <a:off x="4175459" y="2346950"/>
            <a:ext cx="1667961" cy="376313"/>
            <a:chOff x="4175459" y="2346950"/>
            <a:chExt cx="1667961" cy="37631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68B94DD-636E-A445-AE7F-C4541F8FD364}"/>
                </a:ext>
              </a:extLst>
            </p:cNvPr>
            <p:cNvCxnSpPr>
              <a:cxnSpLocks/>
              <a:endCxn id="30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D67222B-FF48-B54F-8148-3A4D653E63D0}"/>
              </a:ext>
            </a:extLst>
          </p:cNvPr>
          <p:cNvGrpSpPr/>
          <p:nvPr/>
        </p:nvGrpSpPr>
        <p:grpSpPr>
          <a:xfrm>
            <a:off x="3955620" y="2874848"/>
            <a:ext cx="573885" cy="594889"/>
            <a:chOff x="4116534" y="3002134"/>
            <a:chExt cx="573885" cy="594889"/>
          </a:xfrm>
        </p:grpSpPr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47386E3-1337-6F4F-81C2-531FD87CB032}"/>
                </a:ext>
              </a:extLst>
            </p:cNvPr>
            <p:cNvCxnSpPr>
              <a:cxnSpLocks/>
              <a:stCxn id="352" idx="1"/>
              <a:endCxn id="309" idx="4"/>
            </p:cNvCxnSpPr>
            <p:nvPr/>
          </p:nvCxnSpPr>
          <p:spPr>
            <a:xfrm flipH="1" flipV="1">
              <a:off x="4116534" y="3070388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9A14198-E15B-C844-AFCA-D3CB1D050635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DB31B71-D501-164D-95B5-7C4055CB44AA}"/>
                </a:ext>
              </a:extLst>
            </p:cNvPr>
            <p:cNvCxnSpPr>
              <a:cxnSpLocks/>
              <a:stCxn id="312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A8FDA69B-3238-2B43-AE16-1F2E0CF0B68F}"/>
              </a:ext>
            </a:extLst>
          </p:cNvPr>
          <p:cNvGrpSpPr/>
          <p:nvPr/>
        </p:nvGrpSpPr>
        <p:grpSpPr>
          <a:xfrm>
            <a:off x="4070864" y="3868679"/>
            <a:ext cx="740883" cy="2241048"/>
            <a:chOff x="4070864" y="3868679"/>
            <a:chExt cx="740883" cy="2241048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43C03F0A-E3AB-1144-88A8-93868A3ABE25}"/>
                </a:ext>
              </a:extLst>
            </p:cNvPr>
            <p:cNvCxnSpPr>
              <a:cxnSpLocks/>
              <a:stCxn id="324" idx="0"/>
              <a:endCxn id="312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E4B2B2F2-19B5-5440-B4E1-A9660035B31E}"/>
              </a:ext>
            </a:extLst>
          </p:cNvPr>
          <p:cNvGrpSpPr/>
          <p:nvPr/>
        </p:nvGrpSpPr>
        <p:grpSpPr>
          <a:xfrm>
            <a:off x="4967197" y="4695783"/>
            <a:ext cx="1118788" cy="1478333"/>
            <a:chOff x="4967197" y="4695783"/>
            <a:chExt cx="1118788" cy="1478333"/>
          </a:xfrm>
        </p:grpSpPr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368C225-02FA-934C-BD15-1C43591D87E7}"/>
                </a:ext>
              </a:extLst>
            </p:cNvPr>
            <p:cNvCxnSpPr>
              <a:cxnSpLocks/>
              <a:stCxn id="324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F09DE26-4799-5047-A4B1-E1256AD83E2B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A9D7E7-2AA0-2F40-B8AA-5B46068CDBCB}"/>
                </a:ext>
              </a:extLst>
            </p:cNvPr>
            <p:cNvCxnSpPr>
              <a:cxnSpLocks/>
              <a:stCxn id="339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AD3BCF5-BABF-1E48-9C14-7BAF47DECC4B}"/>
              </a:ext>
            </a:extLst>
          </p:cNvPr>
          <p:cNvGrpSpPr/>
          <p:nvPr/>
        </p:nvGrpSpPr>
        <p:grpSpPr>
          <a:xfrm>
            <a:off x="8153157" y="1020464"/>
            <a:ext cx="1002784" cy="532008"/>
            <a:chOff x="8153157" y="1020464"/>
            <a:chExt cx="1002784" cy="532008"/>
          </a:xfrm>
        </p:grpSpPr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30F6B0FD-CF0E-5641-BC16-59D2DDD7F8BF}"/>
                </a:ext>
              </a:extLst>
            </p:cNvPr>
            <p:cNvCxnSpPr>
              <a:cxnSpLocks/>
              <a:stCxn id="330" idx="6"/>
              <a:endCxn id="333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589B727-3468-3F48-8A8C-8166163EB308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A0BE78B-5D37-F249-993D-20C2762C5950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182D8C7E-A4B0-1C46-B6A6-8655747954BE}"/>
                </a:ext>
              </a:extLst>
            </p:cNvPr>
            <p:cNvCxnSpPr>
              <a:cxnSpLocks/>
              <a:stCxn id="345" idx="4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0C408AC1-F180-F146-ADB1-6A7BE65649DB}"/>
              </a:ext>
            </a:extLst>
          </p:cNvPr>
          <p:cNvGrpSpPr/>
          <p:nvPr/>
        </p:nvGrpSpPr>
        <p:grpSpPr>
          <a:xfrm>
            <a:off x="10708105" y="4990541"/>
            <a:ext cx="878127" cy="1101079"/>
            <a:chOff x="10708105" y="4990541"/>
            <a:chExt cx="878127" cy="1101079"/>
          </a:xfrm>
        </p:grpSpPr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C8F1E8F2-DA48-AF48-9C51-9D437CD5E6B1}"/>
                </a:ext>
              </a:extLst>
            </p:cNvPr>
            <p:cNvCxnSpPr>
              <a:cxnSpLocks/>
              <a:stCxn id="339" idx="5"/>
              <a:endCxn id="336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568C335-1645-7448-8F11-9349A4A02413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7FC74257-3E9C-074E-84AD-C8F3B8FEA686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6FA07FD-7025-E848-90CF-59EC8627C9AF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162A4404-9652-BC43-B4F0-F83252CA7E05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DAEE7BCA-2609-614E-99B2-D3EE5A2A282A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5957CA4-7967-4D43-8F67-7A52C4F81086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76F8B1C-9C66-6F43-9FF2-2ED997A43A24}"/>
              </a:ext>
            </a:extLst>
          </p:cNvPr>
          <p:cNvGrpSpPr/>
          <p:nvPr/>
        </p:nvGrpSpPr>
        <p:grpSpPr>
          <a:xfrm>
            <a:off x="1604962" y="4174467"/>
            <a:ext cx="2053796" cy="536695"/>
            <a:chOff x="2874818" y="4003638"/>
            <a:chExt cx="1837404" cy="536695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F51121B-9137-8547-82A4-62DAB6A498CC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3278816" y="400363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66B5BA7-D521-184B-877F-EE188AC921D5}"/>
              </a:ext>
            </a:extLst>
          </p:cNvPr>
          <p:cNvGrpSpPr/>
          <p:nvPr/>
        </p:nvGrpSpPr>
        <p:grpSpPr>
          <a:xfrm>
            <a:off x="608251" y="4906313"/>
            <a:ext cx="1684443" cy="500529"/>
            <a:chOff x="1671618" y="4805763"/>
            <a:chExt cx="1684443" cy="500529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66F9B155-883A-D946-AC06-31BEC3BA4A48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2058B079-5C34-2845-A7BF-EF1212723DC4}"/>
              </a:ext>
            </a:extLst>
          </p:cNvPr>
          <p:cNvGrpSpPr/>
          <p:nvPr/>
        </p:nvGrpSpPr>
        <p:grpSpPr>
          <a:xfrm>
            <a:off x="1626416" y="5875310"/>
            <a:ext cx="1532234" cy="439679"/>
            <a:chOff x="1782262" y="5739448"/>
            <a:chExt cx="1532234" cy="439679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E9D88764-D088-8548-8E45-F450A69A2892}"/>
              </a:ext>
            </a:extLst>
          </p:cNvPr>
          <p:cNvGrpSpPr/>
          <p:nvPr/>
        </p:nvGrpSpPr>
        <p:grpSpPr>
          <a:xfrm>
            <a:off x="3735780" y="2040963"/>
            <a:ext cx="1705996" cy="902139"/>
            <a:chOff x="3735780" y="2040963"/>
            <a:chExt cx="1705996" cy="902139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050EDC6A-9FE5-D74F-85FA-05AC8BBFFFC4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AE761F8D-45FF-F849-ABDA-54FE2CF88306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027ECACE-9C72-1746-949F-DB1E2D9C08A2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07E6270-BF93-0848-9C02-7662587E0A5B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D8F44D-5069-4F41-94D6-52C2FA841F3C}"/>
              </a:ext>
            </a:extLst>
          </p:cNvPr>
          <p:cNvGrpSpPr/>
          <p:nvPr/>
        </p:nvGrpSpPr>
        <p:grpSpPr>
          <a:xfrm>
            <a:off x="4360366" y="6109727"/>
            <a:ext cx="1026243" cy="816339"/>
            <a:chOff x="4360366" y="6109727"/>
            <a:chExt cx="1026243" cy="81633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6CB5EA2-40A2-9D4A-9917-B2ABACAA8D2B}"/>
              </a:ext>
            </a:extLst>
          </p:cNvPr>
          <p:cNvGrpSpPr/>
          <p:nvPr/>
        </p:nvGrpSpPr>
        <p:grpSpPr>
          <a:xfrm>
            <a:off x="7666512" y="687046"/>
            <a:ext cx="1426994" cy="825421"/>
            <a:chOff x="7696737" y="524407"/>
            <a:chExt cx="1426994" cy="825421"/>
          </a:xfrm>
        </p:grpSpPr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FCF33009-F2A0-CA4F-B0E7-692DDBCF2D87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814FFBD5-0EF4-8E4C-A6E4-74CF2FE3F8B7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91B58B6-D8BD-F84E-9087-EC02AFCB34BC}"/>
              </a:ext>
            </a:extLst>
          </p:cNvPr>
          <p:cNvGrpSpPr/>
          <p:nvPr/>
        </p:nvGrpSpPr>
        <p:grpSpPr>
          <a:xfrm>
            <a:off x="11221456" y="6091620"/>
            <a:ext cx="925253" cy="834446"/>
            <a:chOff x="11070090" y="6020378"/>
            <a:chExt cx="925253" cy="834446"/>
          </a:xfrm>
          <a:solidFill>
            <a:schemeClr val="bg1"/>
          </a:solidFill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63A9E3F7-4E20-A14B-8C05-4BA0486527EC}"/>
                </a:ext>
              </a:extLst>
            </p:cNvPr>
            <p:cNvSpPr/>
            <p:nvPr/>
          </p:nvSpPr>
          <p:spPr>
            <a:xfrm>
              <a:off x="11215026" y="6020378"/>
              <a:ext cx="439679" cy="439679"/>
            </a:xfrm>
            <a:prstGeom prst="ellipse">
              <a:avLst/>
            </a:prstGeom>
            <a:grp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070090" y="6485492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021A748E-BA0A-A04E-B67A-B75EFC4B6F6C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7D36C150-7A52-324B-A4C5-20DACF29555C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638ADFE-6C97-7D42-9870-96E80B001727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348" name="Oval 347">
            <a:extLst>
              <a:ext uri="{FF2B5EF4-FFF2-40B4-BE49-F238E27FC236}">
                <a16:creationId xmlns:a16="http://schemas.microsoft.com/office/drawing/2014/main" id="{2DC4749F-673E-A24B-94D9-31C87EA15023}"/>
              </a:ext>
            </a:extLst>
          </p:cNvPr>
          <p:cNvSpPr/>
          <p:nvPr/>
        </p:nvSpPr>
        <p:spPr>
          <a:xfrm>
            <a:off x="8801777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347A2968-420B-A246-A897-CD37270A3D0C}"/>
              </a:ext>
            </a:extLst>
          </p:cNvPr>
          <p:cNvSpPr/>
          <p:nvPr/>
        </p:nvSpPr>
        <p:spPr>
          <a:xfrm>
            <a:off x="7105789" y="6241351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16732739-344F-2E4F-B814-024876AF0586}"/>
              </a:ext>
            </a:extLst>
          </p:cNvPr>
          <p:cNvSpPr/>
          <p:nvPr/>
        </p:nvSpPr>
        <p:spPr>
          <a:xfrm>
            <a:off x="5988683" y="4329856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35B181C6-B8EF-6643-9E2B-EF5209877FB2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980AD8C-3116-D54A-AD10-7284248EE0B6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B84C71E-0EC6-AE45-89A2-716C3EB30537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FA68AF6B-9225-DB44-BC0A-A45036175138}"/>
              </a:ext>
            </a:extLst>
          </p:cNvPr>
          <p:cNvSpPr/>
          <p:nvPr/>
        </p:nvSpPr>
        <p:spPr>
          <a:xfrm>
            <a:off x="5844476" y="24006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863B75C9-87C5-2B44-9EA1-5DDC570007BE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E81EC429-75B7-E841-A4C0-D57C07D4AA02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3E0DA22B-3C23-FA4B-BD78-37E67A42487A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58" name="Title 2">
            <a:extLst>
              <a:ext uri="{FF2B5EF4-FFF2-40B4-BE49-F238E27FC236}">
                <a16:creationId xmlns:a16="http://schemas.microsoft.com/office/drawing/2014/main" id="{5D58BA44-72ED-114C-A401-BF46AA91E4BE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359" name="Line 27">
            <a:extLst>
              <a:ext uri="{FF2B5EF4-FFF2-40B4-BE49-F238E27FC236}">
                <a16:creationId xmlns:a16="http://schemas.microsoft.com/office/drawing/2014/main" id="{718F2CA3-D221-2D41-ABE2-B6F2511E7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CD1FD10-092C-2642-A2F9-450667132E3A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CE585A8C-B7D3-4245-8805-3013201E6C5A}"/>
                </a:ext>
              </a:extLst>
            </p:cNvPr>
            <p:cNvGrpSpPr/>
            <p:nvPr/>
          </p:nvGrpSpPr>
          <p:grpSpPr>
            <a:xfrm>
              <a:off x="7131832" y="6264234"/>
              <a:ext cx="1582944" cy="497525"/>
              <a:chOff x="7131832" y="6264234"/>
              <a:chExt cx="1582944" cy="497525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F2F7FE4-A430-2241-B376-B40E797CFA93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40C03999-50BF-094E-A655-CAD065457070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48A70818-7765-C749-9D5A-0C53ED0E12B8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250919"/>
              <a:chOff x="5778043" y="2099989"/>
              <a:chExt cx="3981647" cy="42509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52247EA8-2D51-7A4D-A5C8-006827A3C974}"/>
                  </a:ext>
                </a:extLst>
              </p:cNvPr>
              <p:cNvGrpSpPr/>
              <p:nvPr/>
            </p:nvGrpSpPr>
            <p:grpSpPr>
              <a:xfrm>
                <a:off x="8824761" y="4615251"/>
                <a:ext cx="934929" cy="761921"/>
                <a:chOff x="8824761" y="4615251"/>
                <a:chExt cx="934929" cy="761921"/>
              </a:xfrm>
            </p:grpSpPr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4D1295C2-22CE-AD46-A4FB-7BA42ABD7C5A}"/>
                    </a:ext>
                  </a:extLst>
                </p:cNvPr>
                <p:cNvSpPr/>
                <p:nvPr/>
              </p:nvSpPr>
              <p:spPr>
                <a:xfrm>
                  <a:off x="8824761" y="4615251"/>
                  <a:ext cx="439679" cy="439679"/>
                </a:xfrm>
                <a:prstGeom prst="ellipse">
                  <a:avLst/>
                </a:prstGeom>
                <a:solidFill>
                  <a:schemeClr val="bg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388" name="Rectangle 387">
                  <a:extLst>
                    <a:ext uri="{FF2B5EF4-FFF2-40B4-BE49-F238E27FC236}">
                      <a16:creationId xmlns:a16="http://schemas.microsoft.com/office/drawing/2014/main" id="{65FAE0B3-CB5B-AE4B-B64A-5D18D5860371}"/>
                    </a:ext>
                  </a:extLst>
                </p:cNvPr>
                <p:cNvSpPr/>
                <p:nvPr/>
              </p:nvSpPr>
              <p:spPr>
                <a:xfrm>
                  <a:off x="8861687" y="5007840"/>
                  <a:ext cx="898003" cy="36933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solidFill>
                        <a:schemeClr val="accent2"/>
                      </a:solidFill>
                      <a:latin typeface="Helvetica Neue" panose="02000503000000020004" pitchFamily="2" charset="0"/>
                    </a:rPr>
                    <a:t>Bespin</a:t>
                  </a:r>
                  <a:endParaRPr lang="en-US" dirty="0">
                    <a:solidFill>
                      <a:schemeClr val="accent2"/>
                    </a:solidFill>
                    <a:effectLst/>
                    <a:latin typeface="Helvetica Neue" panose="02000503000000020004" pitchFamily="2" charset="0"/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0EB1BE70-F01C-2641-921F-5CD559A6B197}"/>
                  </a:ext>
                </a:extLst>
              </p:cNvPr>
              <p:cNvGrpSpPr/>
              <p:nvPr/>
            </p:nvGrpSpPr>
            <p:grpSpPr>
              <a:xfrm>
                <a:off x="5778043" y="2099989"/>
                <a:ext cx="3111107" cy="4250919"/>
                <a:chOff x="5778043" y="2099989"/>
                <a:chExt cx="3111107" cy="4250919"/>
              </a:xfrm>
            </p:grpSpPr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54CC139-1BF1-B34C-B8C6-492F1CD4106E}"/>
                    </a:ext>
                  </a:extLst>
                </p:cNvPr>
                <p:cNvGrpSpPr/>
                <p:nvPr/>
              </p:nvGrpSpPr>
              <p:grpSpPr>
                <a:xfrm>
                  <a:off x="5778043" y="3945256"/>
                  <a:ext cx="877163" cy="814916"/>
                  <a:chOff x="5778043" y="3945256"/>
                  <a:chExt cx="877163" cy="814916"/>
                </a:xfrm>
              </p:grpSpPr>
              <p:sp>
                <p:nvSpPr>
                  <p:cNvPr id="385" name="Oval 384">
                    <a:extLst>
                      <a:ext uri="{FF2B5EF4-FFF2-40B4-BE49-F238E27FC236}">
                        <a16:creationId xmlns:a16="http://schemas.microsoft.com/office/drawing/2014/main" id="{7FF73DA4-05DB-744A-9771-1D8375AE8465}"/>
                      </a:ext>
                    </a:extLst>
                  </p:cNvPr>
                  <p:cNvSpPr/>
                  <p:nvPr/>
                </p:nvSpPr>
                <p:spPr>
                  <a:xfrm>
                    <a:off x="6021596" y="4320493"/>
                    <a:ext cx="439679" cy="439679"/>
                  </a:xfrm>
                  <a:prstGeom prst="ellipse">
                    <a:avLst/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60263428-07C2-C645-9E10-CB8D16CAD008}"/>
                      </a:ext>
                    </a:extLst>
                  </p:cNvPr>
                  <p:cNvSpPr/>
                  <p:nvPr/>
                </p:nvSpPr>
                <p:spPr>
                  <a:xfrm>
                    <a:off x="5778043" y="3945256"/>
                    <a:ext cx="877163" cy="36933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accent2"/>
                        </a:solidFill>
                        <a:latin typeface="Helvetica Neue" panose="02000503000000020004" pitchFamily="2" charset="0"/>
                      </a:rPr>
                      <a:t>Naboo</a:t>
                    </a:r>
                    <a:endParaRPr lang="en-US" dirty="0">
                      <a:solidFill>
                        <a:schemeClr val="accent2"/>
                      </a:solidFill>
                      <a:effectLst/>
                      <a:latin typeface="Helvetica Neue" panose="02000503000000020004" pitchFamily="2" charset="0"/>
                    </a:endParaRPr>
                  </a:p>
                </p:txBody>
              </p:sp>
            </p:grpSp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1D42974F-C786-6341-AE72-397C551565B8}"/>
                    </a:ext>
                  </a:extLst>
                </p:cNvPr>
                <p:cNvGrpSpPr/>
                <p:nvPr/>
              </p:nvGrpSpPr>
              <p:grpSpPr>
                <a:xfrm>
                  <a:off x="5843420" y="2099989"/>
                  <a:ext cx="3045730" cy="4250919"/>
                  <a:chOff x="5843420" y="2099989"/>
                  <a:chExt cx="3045730" cy="4250919"/>
                </a:xfrm>
              </p:grpSpPr>
              <p:grpSp>
                <p:nvGrpSpPr>
                  <p:cNvPr id="367" name="Group 366">
                    <a:extLst>
                      <a:ext uri="{FF2B5EF4-FFF2-40B4-BE49-F238E27FC236}">
                        <a16:creationId xmlns:a16="http://schemas.microsoft.com/office/drawing/2014/main" id="{A908E43C-2EE9-9349-803A-92C1CE5E41FE}"/>
                      </a:ext>
                    </a:extLst>
                  </p:cNvPr>
                  <p:cNvGrpSpPr/>
                  <p:nvPr/>
                </p:nvGrpSpPr>
                <p:grpSpPr>
                  <a:xfrm>
                    <a:off x="5843420" y="2099989"/>
                    <a:ext cx="921038" cy="772786"/>
                    <a:chOff x="5801757" y="2318757"/>
                    <a:chExt cx="921038" cy="772786"/>
                  </a:xfrm>
                </p:grpSpPr>
                <p:sp>
                  <p:nvSpPr>
                    <p:cNvPr id="383" name="Oval 382">
                      <a:extLst>
                        <a:ext uri="{FF2B5EF4-FFF2-40B4-BE49-F238E27FC236}">
                          <a16:creationId xmlns:a16="http://schemas.microsoft.com/office/drawing/2014/main" id="{C5D18D61-7CEA-B049-8600-8125B777A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01757" y="2651864"/>
                      <a:ext cx="439679" cy="4396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762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961D06C8-40FF-4C43-B98A-61CBCA0A6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2576" y="2318757"/>
                      <a:ext cx="800219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schemeClr val="accent2"/>
                          </a:solidFill>
                          <a:latin typeface="Helvetica Neue" panose="02000503000000020004" pitchFamily="2" charset="0"/>
                        </a:rPr>
                        <a:t>Endor</a:t>
                      </a:r>
                      <a:endParaRPr lang="en-US" dirty="0">
                        <a:solidFill>
                          <a:schemeClr val="accent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p:txBody>
                </p:sp>
              </p:grpSp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CE0C71B4-2C23-8E4F-9E86-2F387369A720}"/>
                      </a:ext>
                    </a:extLst>
                  </p:cNvPr>
                  <p:cNvGrpSpPr/>
                  <p:nvPr/>
                </p:nvGrpSpPr>
                <p:grpSpPr>
                  <a:xfrm>
                    <a:off x="6218710" y="2808386"/>
                    <a:ext cx="2670440" cy="3542522"/>
                    <a:chOff x="6218710" y="2808386"/>
                    <a:chExt cx="2670440" cy="3542522"/>
                  </a:xfrm>
                </p:grpSpPr>
                <p:grpSp>
                  <p:nvGrpSpPr>
                    <p:cNvPr id="369" name="Group 368">
                      <a:extLst>
                        <a:ext uri="{FF2B5EF4-FFF2-40B4-BE49-F238E27FC236}">
                          <a16:creationId xmlns:a16="http://schemas.microsoft.com/office/drawing/2014/main" id="{1EA5BC29-638A-9D48-835D-9DF8ED27FE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18710" y="2808386"/>
                      <a:ext cx="2670440" cy="3542522"/>
                      <a:chOff x="6218710" y="2808386"/>
                      <a:chExt cx="2670440" cy="3542522"/>
                    </a:xfrm>
                  </p:grpSpPr>
                  <p:grpSp>
                    <p:nvGrpSpPr>
                      <p:cNvPr id="371" name="Group 370">
                        <a:extLst>
                          <a:ext uri="{FF2B5EF4-FFF2-40B4-BE49-F238E27FC236}">
                            <a16:creationId xmlns:a16="http://schemas.microsoft.com/office/drawing/2014/main" id="{94D83E28-D4FF-C147-8899-E70A6EDA49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61275" y="4540333"/>
                        <a:ext cx="1269626" cy="663801"/>
                        <a:chOff x="6461275" y="4540333"/>
                        <a:chExt cx="1269626" cy="663801"/>
                      </a:xfrm>
                    </p:grpSpPr>
                    <p:cxnSp>
                      <p:nvCxnSpPr>
                        <p:cNvPr id="381" name="Straight Connector 380">
                          <a:extLst>
                            <a:ext uri="{FF2B5EF4-FFF2-40B4-BE49-F238E27FC236}">
                              <a16:creationId xmlns:a16="http://schemas.microsoft.com/office/drawing/2014/main" id="{C9B0D071-E602-D34E-A3DF-E5949E49512E}"/>
                            </a:ext>
                          </a:extLst>
                        </p:cNvPr>
                        <p:cNvCxnSpPr>
                          <a:cxnSpLocks/>
                          <a:stCxn id="385" idx="6"/>
                        </p:cNvCxnSpPr>
                        <p:nvPr/>
                      </p:nvCxnSpPr>
                      <p:spPr>
                        <a:xfrm>
                          <a:off x="6461275" y="4540333"/>
                          <a:ext cx="1269626" cy="663801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2" name="TextBox 381">
                          <a:extLst>
                            <a:ext uri="{FF2B5EF4-FFF2-40B4-BE49-F238E27FC236}">
                              <a16:creationId xmlns:a16="http://schemas.microsoft.com/office/drawing/2014/main" id="{BD5C0AF6-80ED-054A-B31D-57B49AEAB35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470872" y="4821504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101</a:t>
                          </a:r>
                        </a:p>
                      </p:txBody>
                    </p:sp>
                  </p:grpSp>
                  <p:grpSp>
                    <p:nvGrpSpPr>
                      <p:cNvPr id="372" name="Group 371">
                        <a:extLst>
                          <a:ext uri="{FF2B5EF4-FFF2-40B4-BE49-F238E27FC236}">
                            <a16:creationId xmlns:a16="http://schemas.microsoft.com/office/drawing/2014/main" id="{210C69B9-B315-E74B-9410-890CF3F905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18710" y="2808386"/>
                        <a:ext cx="1512191" cy="2395748"/>
                        <a:chOff x="6218710" y="2808386"/>
                        <a:chExt cx="1512191" cy="2395748"/>
                      </a:xfrm>
                    </p:grpSpPr>
                    <p:cxnSp>
                      <p:nvCxnSpPr>
                        <p:cNvPr id="379" name="Straight Connector 378">
                          <a:extLst>
                            <a:ext uri="{FF2B5EF4-FFF2-40B4-BE49-F238E27FC236}">
                              <a16:creationId xmlns:a16="http://schemas.microsoft.com/office/drawing/2014/main" id="{2A747667-4F61-F743-AB65-9D1044FEBD03}"/>
                            </a:ext>
                          </a:extLst>
                        </p:cNvPr>
                        <p:cNvCxnSpPr>
                          <a:cxnSpLocks/>
                          <a:stCxn id="383" idx="5"/>
                        </p:cNvCxnSpPr>
                        <p:nvPr/>
                      </p:nvCxnSpPr>
                      <p:spPr>
                        <a:xfrm>
                          <a:off x="6218710" y="2808386"/>
                          <a:ext cx="1512191" cy="2395748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0" name="TextBox 379">
                          <a:extLst>
                            <a:ext uri="{FF2B5EF4-FFF2-40B4-BE49-F238E27FC236}">
                              <a16:creationId xmlns:a16="http://schemas.microsoft.com/office/drawing/2014/main" id="{8A2A40B9-D5A8-314D-B61F-7CF6532D1B9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062168" y="3983356"/>
                          <a:ext cx="579005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211</a:t>
                          </a:r>
                        </a:p>
                      </p:txBody>
                    </p:sp>
                  </p:grpSp>
                  <p:grpSp>
                    <p:nvGrpSpPr>
                      <p:cNvPr id="373" name="Group 372">
                        <a:extLst>
                          <a:ext uri="{FF2B5EF4-FFF2-40B4-BE49-F238E27FC236}">
                            <a16:creationId xmlns:a16="http://schemas.microsoft.com/office/drawing/2014/main" id="{09217557-B026-D944-BD9A-DEE1380EAE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106191" y="4793966"/>
                        <a:ext cx="782959" cy="565619"/>
                        <a:chOff x="8106191" y="4793966"/>
                        <a:chExt cx="782959" cy="565619"/>
                      </a:xfrm>
                    </p:grpSpPr>
                    <p:cxnSp>
                      <p:nvCxnSpPr>
                        <p:cNvPr id="377" name="Straight Connector 376">
                          <a:extLst>
                            <a:ext uri="{FF2B5EF4-FFF2-40B4-BE49-F238E27FC236}">
                              <a16:creationId xmlns:a16="http://schemas.microsoft.com/office/drawing/2014/main" id="{B00A02D5-8F49-B04D-8C43-FE7B3919710B}"/>
                            </a:ext>
                          </a:extLst>
                        </p:cNvPr>
                        <p:cNvCxnSpPr>
                          <a:cxnSpLocks/>
                          <a:stCxn id="387" idx="3"/>
                        </p:cNvCxnSpPr>
                        <p:nvPr/>
                      </p:nvCxnSpPr>
                      <p:spPr>
                        <a:xfrm flipH="1">
                          <a:off x="8106191" y="4990541"/>
                          <a:ext cx="782959" cy="369044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8" name="TextBox 377">
                          <a:extLst>
                            <a:ext uri="{FF2B5EF4-FFF2-40B4-BE49-F238E27FC236}">
                              <a16:creationId xmlns:a16="http://schemas.microsoft.com/office/drawing/2014/main" id="{BFA23131-FC86-9D42-85C1-B2EA55A2422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83382" y="479396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85</a:t>
                          </a:r>
                        </a:p>
                      </p:txBody>
                    </p:sp>
                  </p:grpSp>
                  <p:grpSp>
                    <p:nvGrpSpPr>
                      <p:cNvPr id="374" name="Group 373">
                        <a:extLst>
                          <a:ext uri="{FF2B5EF4-FFF2-40B4-BE49-F238E27FC236}">
                            <a16:creationId xmlns:a16="http://schemas.microsoft.com/office/drawing/2014/main" id="{B2DE7A15-0A2D-8C4B-B771-B6014002294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507122" y="5579424"/>
                        <a:ext cx="581609" cy="771484"/>
                        <a:chOff x="7507122" y="5579424"/>
                        <a:chExt cx="581609" cy="771484"/>
                      </a:xfrm>
                    </p:grpSpPr>
                    <p:cxnSp>
                      <p:nvCxnSpPr>
                        <p:cNvPr id="375" name="Straight Connector 374">
                          <a:extLst>
                            <a:ext uri="{FF2B5EF4-FFF2-40B4-BE49-F238E27FC236}">
                              <a16:creationId xmlns:a16="http://schemas.microsoft.com/office/drawing/2014/main" id="{518E1172-8A01-C846-865A-91374A95C278}"/>
                            </a:ext>
                          </a:extLst>
                        </p:cNvPr>
                        <p:cNvCxnSpPr>
                          <a:cxnSpLocks/>
                          <a:endCxn id="389" idx="7"/>
                        </p:cNvCxnSpPr>
                        <p:nvPr/>
                      </p:nvCxnSpPr>
                      <p:spPr>
                        <a:xfrm flipH="1">
                          <a:off x="7507122" y="5579424"/>
                          <a:ext cx="379230" cy="749199"/>
                        </a:xfrm>
                        <a:prstGeom prst="line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76" name="TextBox 375">
                          <a:extLst>
                            <a:ext uri="{FF2B5EF4-FFF2-40B4-BE49-F238E27FC236}">
                              <a16:creationId xmlns:a16="http://schemas.microsoft.com/office/drawing/2014/main" id="{9C0CD5A8-5332-DB4A-BB34-E3BDAAB8D8B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1173" y="5981576"/>
                          <a:ext cx="447558" cy="369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dirty="0">
                              <a:solidFill>
                                <a:schemeClr val="accent2"/>
                              </a:solidFill>
                            </a:rPr>
                            <a:t>90</a:t>
                          </a:r>
                        </a:p>
                      </p:txBody>
                    </p:sp>
                  </p:grpSp>
                </p:grpSp>
                <p:sp>
                  <p:nvSpPr>
                    <p:cNvPr id="370" name="Oval 369">
                      <a:extLst>
                        <a:ext uri="{FF2B5EF4-FFF2-40B4-BE49-F238E27FC236}">
                          <a16:creationId xmlns:a16="http://schemas.microsoft.com/office/drawing/2014/main" id="{01CDDA0F-2C61-EB45-A54E-73309C357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836" y="5108061"/>
                      <a:ext cx="503048" cy="503048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74513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5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CF7029-799D-6A44-B68C-876E077C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problem definition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A8AB8-8FAC-F742-981F-7B69246E8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</a:p>
          <a:p>
            <a:pPr>
              <a:spcBef>
                <a:spcPts val="300"/>
              </a:spcBef>
            </a:pP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initial state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en-US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Actions(s)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the set of actions that can be executed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that are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applicable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Transition Model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 s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a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Actions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(s)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Result(s, a)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 pitchFamily="18" charset="2"/>
              </a:rPr>
              <a:t> 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endParaRPr lang="en-US" b="1" i="1" baseline="-25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called a 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en-US" i="1" dirty="0">
                <a:solidFill>
                  <a:srgbClr val="000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}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ymbol"/>
              </a:rPr>
              <a:t>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Successors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b="1" i="1" baseline="-25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b="1" i="1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)* 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state space</a:t>
            </a: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Path cost (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Measure)</a:t>
            </a: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additive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sum of distances, number of actions executed, …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c(</a:t>
            </a:r>
            <a:r>
              <a:rPr lang="en-US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x,a,y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the step cost, assumed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≥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</a:t>
            </a:r>
          </a:p>
          <a:p>
            <a:pPr marL="914400" lvl="2" indent="0">
              <a:spcBef>
                <a:spcPts val="3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(where action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goes from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state </a:t>
            </a:r>
            <a:r>
              <a:rPr lang="en-US" b="1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r>
              <a:rPr lang="en-US" i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 test: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implicit, e.g.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checkmate(s)</a:t>
            </a:r>
          </a:p>
          <a:p>
            <a:pPr marL="444500" lvl="1" indent="0">
              <a:spcBef>
                <a:spcPts val="300"/>
              </a:spcBef>
              <a:buNone/>
            </a:pP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if </a:t>
            </a:r>
            <a:r>
              <a:rPr lang="en-US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Goal(s)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true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19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roup 403">
            <a:extLst>
              <a:ext uri="{FF2B5EF4-FFF2-40B4-BE49-F238E27FC236}">
                <a16:creationId xmlns:a16="http://schemas.microsoft.com/office/drawing/2014/main" id="{70E7986B-853C-8D42-A657-8EC18095B30E}"/>
              </a:ext>
            </a:extLst>
          </p:cNvPr>
          <p:cNvGrpSpPr/>
          <p:nvPr/>
        </p:nvGrpSpPr>
        <p:grpSpPr>
          <a:xfrm>
            <a:off x="2253634" y="1292628"/>
            <a:ext cx="10825756" cy="6681137"/>
            <a:chOff x="2280613" y="1280929"/>
            <a:chExt cx="10825756" cy="6681137"/>
          </a:xfrm>
        </p:grpSpPr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CD0DD4A-2EBE-964C-8B17-8651BF2636B6}"/>
                </a:ext>
              </a:extLst>
            </p:cNvPr>
            <p:cNvSpPr/>
            <p:nvPr/>
          </p:nvSpPr>
          <p:spPr>
            <a:xfrm rot="720000">
              <a:off x="2280613" y="1849506"/>
              <a:ext cx="10825756" cy="6112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D9CDB1E-5D4D-C345-9C0C-541DD938FD8B}"/>
                </a:ext>
              </a:extLst>
            </p:cNvPr>
            <p:cNvSpPr/>
            <p:nvPr/>
          </p:nvSpPr>
          <p:spPr>
            <a:xfrm>
              <a:off x="5568850" y="1280929"/>
              <a:ext cx="114967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</a:rPr>
                <a:t>g(n)&lt;300</a:t>
              </a: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21770DC-0F02-2E40-A6F1-09457918DD15}"/>
              </a:ext>
            </a:extLst>
          </p:cNvPr>
          <p:cNvGrpSpPr/>
          <p:nvPr/>
        </p:nvGrpSpPr>
        <p:grpSpPr>
          <a:xfrm>
            <a:off x="3443747" y="2460305"/>
            <a:ext cx="8141845" cy="4471900"/>
            <a:chOff x="3443747" y="2460305"/>
            <a:chExt cx="7999531" cy="4349219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336B465-F30F-E342-B897-CA61B3F88E90}"/>
                </a:ext>
              </a:extLst>
            </p:cNvPr>
            <p:cNvSpPr/>
            <p:nvPr/>
          </p:nvSpPr>
          <p:spPr>
            <a:xfrm rot="600000">
              <a:off x="3443747" y="2865804"/>
              <a:ext cx="7999531" cy="3943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B83972FD-9937-3047-9859-494A7125A9C3}"/>
                </a:ext>
              </a:extLst>
            </p:cNvPr>
            <p:cNvSpPr txBox="1"/>
            <p:nvPr/>
          </p:nvSpPr>
          <p:spPr>
            <a:xfrm>
              <a:off x="7208182" y="2460305"/>
              <a:ext cx="1633633" cy="3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g(n)&lt;200</a:t>
              </a:r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88851D6-F95D-7D47-AEDC-BCD33F89E064}"/>
              </a:ext>
            </a:extLst>
          </p:cNvPr>
          <p:cNvGrpSpPr/>
          <p:nvPr/>
        </p:nvGrpSpPr>
        <p:grpSpPr>
          <a:xfrm>
            <a:off x="6390662" y="3917729"/>
            <a:ext cx="4034986" cy="2714955"/>
            <a:chOff x="6390662" y="3917729"/>
            <a:chExt cx="4034986" cy="2714955"/>
          </a:xfrm>
        </p:grpSpPr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0067648-B10B-2B43-8380-5BF39C9A9E80}"/>
                </a:ext>
              </a:extLst>
            </p:cNvPr>
            <p:cNvSpPr/>
            <p:nvPr/>
          </p:nvSpPr>
          <p:spPr>
            <a:xfrm rot="-1800000">
              <a:off x="6390662" y="4514734"/>
              <a:ext cx="4034986" cy="21179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CBFC7D-ABD1-C94B-98F2-FE02824A3DE7}"/>
                </a:ext>
              </a:extLst>
            </p:cNvPr>
            <p:cNvSpPr txBox="1"/>
            <p:nvPr/>
          </p:nvSpPr>
          <p:spPr>
            <a:xfrm>
              <a:off x="7828458" y="3917729"/>
              <a:ext cx="1149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g(n)&lt;100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780B40-FD43-AE4D-97DF-DEF08A859021}"/>
              </a:ext>
            </a:extLst>
          </p:cNvPr>
          <p:cNvGrpSpPr/>
          <p:nvPr/>
        </p:nvGrpSpPr>
        <p:grpSpPr>
          <a:xfrm>
            <a:off x="319177" y="118084"/>
            <a:ext cx="11827532" cy="6807982"/>
            <a:chOff x="319177" y="118084"/>
            <a:chExt cx="11827532" cy="680798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44469818-A8DD-5D46-B26B-774A55B1818C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3020F6E-79BF-5B44-BC57-0E822298F0C5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71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7C00824-C465-174E-AB9C-05432CC13A48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140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DDFDBD99-338F-A94C-919E-D8F5B4775B4B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118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E0B08AED-0B60-244E-AF32-44990280E3E9}"/>
                </a:ext>
              </a:extLst>
            </p:cNvPr>
            <p:cNvSpPr txBox="1"/>
            <p:nvPr/>
          </p:nvSpPr>
          <p:spPr>
            <a:xfrm>
              <a:off x="1591795" y="386077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111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3EC9E2B5-7600-954A-A007-7C9F8EBEB500}"/>
                </a:ext>
              </a:extLst>
            </p:cNvPr>
            <p:cNvSpPr txBox="1"/>
            <p:nvPr/>
          </p:nvSpPr>
          <p:spPr>
            <a:xfrm>
              <a:off x="1952988" y="464421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8D8A3F20-F072-824B-8FB9-C1BED073FE91}"/>
                </a:ext>
              </a:extLst>
            </p:cNvPr>
            <p:cNvSpPr txBox="1"/>
            <p:nvPr/>
          </p:nvSpPr>
          <p:spPr>
            <a:xfrm>
              <a:off x="1999541" y="55757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75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120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77F39A45-5669-294A-BA2B-FBECCEB22800}"/>
                </a:ext>
              </a:extLst>
            </p:cNvPr>
            <p:cNvSpPr txBox="1"/>
            <p:nvPr/>
          </p:nvSpPr>
          <p:spPr>
            <a:xfrm>
              <a:off x="4930839" y="2346950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99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F4049837-940A-7C41-BE36-146946BF9033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80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537247-820F-904A-9BA7-861C36D92031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97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A1D7B3D-EB8C-B34A-8BB0-038685F585A5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146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6FC899E-CC9A-BA49-8BFB-D9DBC90C2256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138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EF113A8-F35C-EC42-AD73-5B4C6F0B18A7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98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B09F4C8-CF50-8343-8783-C284EAC8D956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87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92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D5A900C-70C9-2A4A-8F91-8D1F7DF7A673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142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FB778618-D951-9D45-9469-46D8A14893B2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10A4014-26A5-064B-8AFD-DCD9AB1137C8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471FCB2-C77A-9243-8522-82842FF33436}"/>
                </a:ext>
              </a:extLst>
            </p:cNvPr>
            <p:cNvSpPr/>
            <p:nvPr/>
          </p:nvSpPr>
          <p:spPr>
            <a:xfrm>
              <a:off x="2056539" y="4174467"/>
              <a:ext cx="143340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360EDA99-E448-B843-A176-73EA350431EB}"/>
                </a:ext>
              </a:extLst>
            </p:cNvPr>
            <p:cNvSpPr/>
            <p:nvPr/>
          </p:nvSpPr>
          <p:spPr>
            <a:xfrm>
              <a:off x="608251" y="4906313"/>
              <a:ext cx="12769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7C358411-FDB2-364F-BE8A-146C75E2B969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0A03FF9-B0E9-724E-A3C3-55CCD5E501A6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703276D-0C48-9448-901A-35DFA1A51FA2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53D12F6-FBA8-2645-A5D0-F9AA24EEC67B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B2BB14F-D07C-D841-90BE-F93C6DE83DA9}"/>
                </a:ext>
              </a:extLst>
            </p:cNvPr>
            <p:cNvSpPr/>
            <p:nvPr/>
          </p:nvSpPr>
          <p:spPr>
            <a:xfrm>
              <a:off x="7666512" y="687046"/>
              <a:ext cx="1426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9F76B5C2-686A-F74B-B2AF-F78A7D5693AE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12571217-8F53-3A43-96F2-F696AD9CED45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2B2CC7D6-B6EF-3E44-AC83-57362D6894BF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40C03999-50BF-094E-A655-CAD065457070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65FAE0B3-CB5B-AE4B-B64A-5D18D5860371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60263428-07C2-C645-9E10-CB8D16CAD008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961D06C8-40FF-4C43-B98A-61CBCA0A66A3}"/>
                </a:ext>
              </a:extLst>
            </p:cNvPr>
            <p:cNvSpPr/>
            <p:nvPr/>
          </p:nvSpPr>
          <p:spPr>
            <a:xfrm>
              <a:off x="5964239" y="2099989"/>
              <a:ext cx="8002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BD5C0AF6-80ED-054A-B31D-57B49AEAB35D}"/>
                </a:ext>
              </a:extLst>
            </p:cNvPr>
            <p:cNvSpPr txBox="1"/>
            <p:nvPr/>
          </p:nvSpPr>
          <p:spPr>
            <a:xfrm>
              <a:off x="6470872" y="4821504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101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8A2A40B9-D5A8-314D-B61F-7CF6532D1B91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211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BFA23131-FC86-9D42-85C1-B2EA55A2422F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85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C0CD5A8-5332-DB4A-BB34-E3BDAAB8D8B0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90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4"/>
            </p:cNvCxnSpPr>
            <p:nvPr/>
          </p:nvCxnSpPr>
          <p:spPr>
            <a:xfrm flipH="1" flipV="1">
              <a:off x="1583873" y="3874077"/>
              <a:ext cx="93062" cy="46179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1"/>
            </p:cNvCxnSpPr>
            <p:nvPr/>
          </p:nvCxnSpPr>
          <p:spPr>
            <a:xfrm>
              <a:off x="1850692" y="4711162"/>
              <a:ext cx="66712" cy="32039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5"/>
              <a:endCxn id="15" idx="1"/>
            </p:cNvCxnSpPr>
            <p:nvPr/>
          </p:nvCxnSpPr>
          <p:spPr>
            <a:xfrm>
              <a:off x="2228305" y="5342453"/>
              <a:ext cx="555055" cy="597246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>
              <a:off x="4175459" y="2652936"/>
              <a:ext cx="1667961" cy="70327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200" idx="1"/>
              <a:endCxn id="9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218710" y="2808386"/>
              <a:ext cx="1512191" cy="239574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3157" y="1292628"/>
              <a:ext cx="1002784" cy="259844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1604962" y="4271483"/>
              <a:ext cx="491460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1853015" y="496716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43420" y="243309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13478" y="10727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6FCDE50-E24C-6E4F-BBA9-0BCD55730983}"/>
                </a:ext>
              </a:extLst>
            </p:cNvPr>
            <p:cNvSpPr/>
            <p:nvPr/>
          </p:nvSpPr>
          <p:spPr>
            <a:xfrm>
              <a:off x="7621836" y="5108061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1335CFD-3490-8C4A-9ED2-F2AC1205D018}"/>
                </a:ext>
              </a:extLst>
            </p:cNvPr>
            <p:cNvSpPr/>
            <p:nvPr/>
          </p:nvSpPr>
          <p:spPr>
            <a:xfrm>
              <a:off x="8793686" y="458478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D73B0DF-91A3-7546-9BEF-5B220E0A8DF0}"/>
                </a:ext>
              </a:extLst>
            </p:cNvPr>
            <p:cNvSpPr/>
            <p:nvPr/>
          </p:nvSpPr>
          <p:spPr>
            <a:xfrm>
              <a:off x="7108319" y="623254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27A3F87-ADBE-BF41-8C90-9BDE8FDD09CB}"/>
                </a:ext>
              </a:extLst>
            </p:cNvPr>
            <p:cNvSpPr/>
            <p:nvPr/>
          </p:nvSpPr>
          <p:spPr>
            <a:xfrm>
              <a:off x="5987832" y="4280432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2AA6A62-DE00-664F-A4D9-63A611478D91}"/>
                </a:ext>
              </a:extLst>
            </p:cNvPr>
            <p:cNvSpPr/>
            <p:nvPr/>
          </p:nvSpPr>
          <p:spPr>
            <a:xfrm>
              <a:off x="10301130" y="4590879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A898A2FC-1C71-DC46-AB6E-839DD7FF85B5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7910962-E1BB-894D-8466-8B7EDAAC4547}"/>
                </a:ext>
              </a:extLst>
            </p:cNvPr>
            <p:cNvSpPr/>
            <p:nvPr/>
          </p:nvSpPr>
          <p:spPr>
            <a:xfrm>
              <a:off x="3706657" y="246289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1C7118E-A3F4-EB4B-8193-7BA246B48809}"/>
                </a:ext>
              </a:extLst>
            </p:cNvPr>
            <p:cNvSpPr/>
            <p:nvPr/>
          </p:nvSpPr>
          <p:spPr>
            <a:xfrm>
              <a:off x="4574532" y="6085370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DB42D25-E96C-2D44-94F2-870565D25D27}"/>
                </a:ext>
              </a:extLst>
            </p:cNvPr>
            <p:cNvSpPr/>
            <p:nvPr/>
          </p:nvSpPr>
          <p:spPr>
            <a:xfrm>
              <a:off x="11342780" y="6076748"/>
              <a:ext cx="503048" cy="503048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 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379DFD-DCD6-1542-AFEA-1264FD199D84}"/>
              </a:ext>
            </a:extLst>
          </p:cNvPr>
          <p:cNvGrpSpPr/>
          <p:nvPr/>
        </p:nvGrpSpPr>
        <p:grpSpPr>
          <a:xfrm>
            <a:off x="5778043" y="2099989"/>
            <a:ext cx="3981647" cy="4661770"/>
            <a:chOff x="5778043" y="2099989"/>
            <a:chExt cx="3981647" cy="4661770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07DB5D-FE24-D84A-953E-A3FAB8D6B6C2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D84C0184-0734-8E42-B4BB-D8C9D1F1277A}"/>
                </a:ext>
              </a:extLst>
            </p:cNvPr>
            <p:cNvGrpSpPr/>
            <p:nvPr/>
          </p:nvGrpSpPr>
          <p:grpSpPr>
            <a:xfrm>
              <a:off x="5778043" y="2099989"/>
              <a:ext cx="3981647" cy="4661770"/>
              <a:chOff x="5778043" y="2099989"/>
              <a:chExt cx="3981647" cy="4661770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4910676-7150-3748-8B1B-A28269F35725}"/>
                  </a:ext>
                </a:extLst>
              </p:cNvPr>
              <p:cNvSpPr/>
              <p:nvPr/>
            </p:nvSpPr>
            <p:spPr>
              <a:xfrm>
                <a:off x="7912546" y="5508427"/>
                <a:ext cx="86754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Kessel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A84E58F9-A7ED-0F4B-BF88-420FDD4FDD34}"/>
                  </a:ext>
                </a:extLst>
              </p:cNvPr>
              <p:cNvSpPr/>
              <p:nvPr/>
            </p:nvSpPr>
            <p:spPr>
              <a:xfrm>
                <a:off x="7555484" y="6392427"/>
                <a:ext cx="11592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Geonosis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040260DA-156D-6647-AD2F-BC49994A4E61}"/>
                  </a:ext>
                </a:extLst>
              </p:cNvPr>
              <p:cNvSpPr/>
              <p:nvPr/>
            </p:nvSpPr>
            <p:spPr>
              <a:xfrm>
                <a:off x="5778043" y="3945256"/>
                <a:ext cx="87716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Naboo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E89AEBE-0842-F84C-BF55-1939B801FD05}"/>
                  </a:ext>
                </a:extLst>
              </p:cNvPr>
              <p:cNvSpPr/>
              <p:nvPr/>
            </p:nvSpPr>
            <p:spPr>
              <a:xfrm>
                <a:off x="8861687" y="5007840"/>
                <a:ext cx="89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Bespin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2DF74765-B902-464D-8E94-307BC15D2DD9}"/>
                  </a:ext>
                </a:extLst>
              </p:cNvPr>
              <p:cNvSpPr/>
              <p:nvPr/>
            </p:nvSpPr>
            <p:spPr>
              <a:xfrm>
                <a:off x="5964239" y="2099989"/>
                <a:ext cx="8002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  <a:latin typeface="Helvetica Neue" panose="02000503000000020004" pitchFamily="2" charset="0"/>
                  </a:rPr>
                  <a:t>Endor</a:t>
                </a:r>
                <a:endParaRPr lang="en-US" dirty="0">
                  <a:solidFill>
                    <a:schemeClr val="accent2"/>
                  </a:solidFill>
                  <a:effectLst/>
                  <a:latin typeface="Helvetica Neue" panose="02000503000000020004" pitchFamily="2" charset="0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7BD9626-F04D-914B-81AC-C65BA7D5153F}"/>
                  </a:ext>
                </a:extLst>
              </p:cNvPr>
              <p:cNvSpPr txBox="1"/>
              <p:nvPr/>
            </p:nvSpPr>
            <p:spPr>
              <a:xfrm>
                <a:off x="6470872" y="4821504"/>
                <a:ext cx="5790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101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AEC12D9-53EC-EB41-9C76-D54A2F0F9C0B}"/>
                  </a:ext>
                </a:extLst>
              </p:cNvPr>
              <p:cNvSpPr txBox="1"/>
              <p:nvPr/>
            </p:nvSpPr>
            <p:spPr>
              <a:xfrm>
                <a:off x="8183382" y="479396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85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23F5FF5-43A9-C343-A1F7-C026482BE9E3}"/>
                  </a:ext>
                </a:extLst>
              </p:cNvPr>
              <p:cNvSpPr txBox="1"/>
              <p:nvPr/>
            </p:nvSpPr>
            <p:spPr>
              <a:xfrm>
                <a:off x="7641173" y="5981576"/>
                <a:ext cx="44755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90</a:t>
                </a: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3EC2EAA-370A-C64C-B20D-DF7850A71C40}"/>
                  </a:ext>
                </a:extLst>
              </p:cNvPr>
              <p:cNvSpPr/>
              <p:nvPr/>
            </p:nvSpPr>
            <p:spPr>
              <a:xfrm>
                <a:off x="7131832" y="6264234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D3EE5AAC-5C93-AE41-8240-7F0191590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1275" y="4540333"/>
                <a:ext cx="1269626" cy="663801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A52F6AC8-4FB9-5B43-8F37-40A0461615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8710" y="2808386"/>
                <a:ext cx="1512191" cy="2395748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75A6739D-707B-E24E-83FC-22E6297A9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6191" y="4990541"/>
                <a:ext cx="782959" cy="369044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8DFA3ACC-735B-684A-AC41-3C08F184AB41}"/>
                  </a:ext>
                </a:extLst>
              </p:cNvPr>
              <p:cNvSpPr/>
              <p:nvPr/>
            </p:nvSpPr>
            <p:spPr>
              <a:xfrm>
                <a:off x="8818022" y="4615232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9C57D36-8BD8-3B49-BA59-C16D4D9C13AC}"/>
                  </a:ext>
                </a:extLst>
              </p:cNvPr>
              <p:cNvSpPr/>
              <p:nvPr/>
            </p:nvSpPr>
            <p:spPr>
              <a:xfrm>
                <a:off x="7653681" y="5121507"/>
                <a:ext cx="452510" cy="452510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23BA9157-F342-644B-993E-FB3CCA36FA81}"/>
                  </a:ext>
                </a:extLst>
              </p:cNvPr>
              <p:cNvSpPr/>
              <p:nvPr/>
            </p:nvSpPr>
            <p:spPr>
              <a:xfrm>
                <a:off x="5832066" y="2428985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60653E2-8C4C-AF4B-A3E2-258F70A1D169}"/>
                  </a:ext>
                </a:extLst>
              </p:cNvPr>
              <p:cNvSpPr/>
              <p:nvPr/>
            </p:nvSpPr>
            <p:spPr>
              <a:xfrm>
                <a:off x="6014408" y="4311397"/>
                <a:ext cx="439679" cy="439679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2"/>
                  </a:solidFill>
                </a:endParaRPr>
              </a:p>
            </p:txBody>
          </p:sp>
        </p:grp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F9102EF-A662-234E-AA90-1F256F9A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01179D2-4A0D-0341-9136-E1A26DD68774}"/>
              </a:ext>
            </a:extLst>
          </p:cNvPr>
          <p:cNvGrpSpPr/>
          <p:nvPr/>
        </p:nvGrpSpPr>
        <p:grpSpPr>
          <a:xfrm>
            <a:off x="8834698" y="2706303"/>
            <a:ext cx="2676930" cy="2361458"/>
            <a:chOff x="8834698" y="2706303"/>
            <a:chExt cx="2676930" cy="2361458"/>
          </a:xfrm>
        </p:grpSpPr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29287E4-1048-2A4E-9152-F2B8E0E9CEE9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114D947-4ED5-B247-90D4-8BA60418DAC0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676AA9D-6F37-BA44-9495-BF5E9313C23D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1B9979B3-7D68-6E4E-8722-D5CB0EF7CDFA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CE6ACD-079E-A541-AD52-031B6DE2F1E2}"/>
                </a:ext>
              </a:extLst>
            </p:cNvPr>
            <p:cNvCxnSpPr>
              <a:cxnSpLocks/>
              <a:stCxn id="265" idx="2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0D31A6-BE17-754B-B8F0-57108E66DE19}"/>
                </a:ext>
              </a:extLst>
            </p:cNvPr>
            <p:cNvCxnSpPr>
              <a:cxnSpLocks/>
              <a:stCxn id="266" idx="4"/>
            </p:cNvCxnSpPr>
            <p:nvPr/>
          </p:nvCxnSpPr>
          <p:spPr>
            <a:xfrm flipH="1">
              <a:off x="9200051" y="3145982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5940ADAE-DE30-804C-A697-72818486445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93F2AB-A10E-FD45-A93F-0F5FCD6F9253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C98F8AD-8FC2-5740-B994-553731918570}"/>
                </a:ext>
              </a:extLst>
            </p:cNvPr>
            <p:cNvSpPr/>
            <p:nvPr/>
          </p:nvSpPr>
          <p:spPr>
            <a:xfrm>
              <a:off x="8834698" y="4615251"/>
              <a:ext cx="452510" cy="452510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7E88CEAF-37E4-D34B-894A-0E439EF12B98}"/>
              </a:ext>
            </a:extLst>
          </p:cNvPr>
          <p:cNvSpPr/>
          <p:nvPr/>
        </p:nvSpPr>
        <p:spPr>
          <a:xfrm>
            <a:off x="7128001" y="6251403"/>
            <a:ext cx="452510" cy="452510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FC4B204-DA3D-1041-8FD5-B6BF81CC949C}"/>
              </a:ext>
            </a:extLst>
          </p:cNvPr>
          <p:cNvGrpSpPr/>
          <p:nvPr/>
        </p:nvGrpSpPr>
        <p:grpSpPr>
          <a:xfrm>
            <a:off x="4240482" y="3402582"/>
            <a:ext cx="2414724" cy="3523484"/>
            <a:chOff x="4240482" y="3402582"/>
            <a:chExt cx="2414724" cy="3523484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ED6FFFF-99D7-D941-9FB3-863409F39D9F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4AA5ABD-CED2-FC48-A768-6632F13AADA8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B5C9060B-6C1F-234C-AF75-06E2738AA74A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CD05DBF-9548-EF48-BC99-B3B4072F53EF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2188585-5142-A645-AE7A-39F6DA3C186A}"/>
                </a:ext>
              </a:extLst>
            </p:cNvPr>
            <p:cNvCxnSpPr>
              <a:cxnSpLocks/>
              <a:stCxn id="293" idx="5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58DCFAA-1414-E142-9B50-E9BE764F7B9D}"/>
                </a:ext>
              </a:extLst>
            </p:cNvPr>
            <p:cNvCxnSpPr>
              <a:cxnSpLocks/>
              <a:stCxn id="296" idx="7"/>
            </p:cNvCxnSpPr>
            <p:nvPr/>
          </p:nvCxnSpPr>
          <p:spPr>
            <a:xfrm flipV="1">
              <a:off x="4967197" y="4695783"/>
              <a:ext cx="1118788" cy="147833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BCFE5E1F-1FBB-084D-BB1C-55448378981C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2122CA0F-6451-3742-AFD2-AC71EE46FBF9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FC099719-EA12-8C45-96D1-49EFE48125BC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C7760359-3BAE-9845-9E35-4B1AF5C1AAD1}"/>
                </a:ext>
              </a:extLst>
            </p:cNvPr>
            <p:cNvSpPr/>
            <p:nvPr/>
          </p:nvSpPr>
          <p:spPr>
            <a:xfrm>
              <a:off x="6014408" y="431139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941D1AC-438C-0043-B4AB-91F4025EF000}"/>
              </a:ext>
            </a:extLst>
          </p:cNvPr>
          <p:cNvGrpSpPr/>
          <p:nvPr/>
        </p:nvGrpSpPr>
        <p:grpSpPr>
          <a:xfrm>
            <a:off x="10332815" y="4615251"/>
            <a:ext cx="1813894" cy="2310815"/>
            <a:chOff x="10332815" y="4615251"/>
            <a:chExt cx="1813894" cy="2310815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84BE6B01-8B7D-924E-9C8E-40CCAA50782A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FFBB5AF-B05E-8C46-9558-268DAD93C1F5}"/>
                </a:ext>
              </a:extLst>
            </p:cNvPr>
            <p:cNvSpPr/>
            <p:nvPr/>
          </p:nvSpPr>
          <p:spPr>
            <a:xfrm>
              <a:off x="11221456" y="6556734"/>
              <a:ext cx="92525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9F31F17-317B-CD4A-985E-7820E09E612A}"/>
                </a:ext>
              </a:extLst>
            </p:cNvPr>
            <p:cNvCxnSpPr>
              <a:cxnSpLocks/>
              <a:stCxn id="317" idx="5"/>
              <a:endCxn id="315" idx="0"/>
            </p:cNvCxnSpPr>
            <p:nvPr/>
          </p:nvCxnSpPr>
          <p:spPr>
            <a:xfrm>
              <a:off x="10708105" y="4990541"/>
              <a:ext cx="878127" cy="110107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84B62F48-CB7D-A845-A648-B72CA8331E5D}"/>
                </a:ext>
              </a:extLst>
            </p:cNvPr>
            <p:cNvSpPr/>
            <p:nvPr/>
          </p:nvSpPr>
          <p:spPr>
            <a:xfrm>
              <a:off x="11366392" y="609162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7C341BA5-1F7F-DA41-A6AE-D3EC7D2CD882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A9D550A-ED7B-024B-842C-0282BF5C3599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D74CC063-8EBE-774D-AF89-9E0A8DC6DDAC}"/>
              </a:ext>
            </a:extLst>
          </p:cNvPr>
          <p:cNvGrpSpPr/>
          <p:nvPr/>
        </p:nvGrpSpPr>
        <p:grpSpPr>
          <a:xfrm>
            <a:off x="3735780" y="2040963"/>
            <a:ext cx="1741421" cy="4885103"/>
            <a:chOff x="3735780" y="2040963"/>
            <a:chExt cx="1741421" cy="4885103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1F5231AE-D015-AF45-B34B-CAFF33D34611}"/>
                </a:ext>
              </a:extLst>
            </p:cNvPr>
            <p:cNvSpPr txBox="1"/>
            <p:nvPr/>
          </p:nvSpPr>
          <p:spPr>
            <a:xfrm>
              <a:off x="4081947" y="287484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0366F9D-9EC9-CA48-AF16-F46703CD9A9C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D7FB15EF-1DA8-C040-BE9A-576B14600C85}"/>
                </a:ext>
              </a:extLst>
            </p:cNvPr>
            <p:cNvSpPr/>
            <p:nvPr/>
          </p:nvSpPr>
          <p:spPr>
            <a:xfrm>
              <a:off x="3775935" y="2040963"/>
              <a:ext cx="166584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3122F10-D916-9F4D-9F13-F93C6FAD0BDB}"/>
                </a:ext>
              </a:extLst>
            </p:cNvPr>
            <p:cNvSpPr/>
            <p:nvPr/>
          </p:nvSpPr>
          <p:spPr>
            <a:xfrm>
              <a:off x="4208798" y="3396067"/>
              <a:ext cx="503048" cy="50304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F0B6B721-CF1A-5E42-962D-5302962C5988}"/>
                </a:ext>
              </a:extLst>
            </p:cNvPr>
            <p:cNvCxnSpPr>
              <a:cxnSpLocks/>
              <a:endCxn id="348" idx="4"/>
            </p:cNvCxnSpPr>
            <p:nvPr/>
          </p:nvCxnSpPr>
          <p:spPr>
            <a:xfrm flipH="1" flipV="1">
              <a:off x="3955620" y="2943102"/>
              <a:ext cx="326848" cy="526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B7F4E20-BD3D-9D41-B635-F15424D4E400}"/>
                </a:ext>
              </a:extLst>
            </p:cNvPr>
            <p:cNvCxnSpPr>
              <a:cxnSpLocks/>
              <a:stCxn id="352" idx="0"/>
            </p:cNvCxnSpPr>
            <p:nvPr/>
          </p:nvCxnSpPr>
          <p:spPr>
            <a:xfrm flipH="1" flipV="1">
              <a:off x="4460322" y="3868679"/>
              <a:ext cx="351425" cy="224104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7C4B5744-A783-9849-A23B-16BBF2171622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CAAE8835-E179-3D4D-8CDA-A16273A63F60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67B573D-BDE2-5F43-80AB-C3C2D7E1D8C6}"/>
                </a:ext>
              </a:extLst>
            </p:cNvPr>
            <p:cNvSpPr/>
            <p:nvPr/>
          </p:nvSpPr>
          <p:spPr>
            <a:xfrm>
              <a:off x="4360366" y="6556734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823D5FA-2DF7-964F-B03A-467EC6BA95DC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0045FEA0-524F-A54C-82C6-0B1C580E11DE}"/>
              </a:ext>
            </a:extLst>
          </p:cNvPr>
          <p:cNvSpPr txBox="1"/>
          <p:nvPr/>
        </p:nvSpPr>
        <p:spPr>
          <a:xfrm>
            <a:off x="4930543" y="23477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605D73DB-4EB7-134A-8D79-E18126FF9D20}"/>
              </a:ext>
            </a:extLst>
          </p:cNvPr>
          <p:cNvCxnSpPr>
            <a:cxnSpLocks/>
            <a:endCxn id="363" idx="6"/>
          </p:cNvCxnSpPr>
          <p:nvPr/>
        </p:nvCxnSpPr>
        <p:spPr>
          <a:xfrm flipH="1">
            <a:off x="4175163" y="2653752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Oval 361">
            <a:extLst>
              <a:ext uri="{FF2B5EF4-FFF2-40B4-BE49-F238E27FC236}">
                <a16:creationId xmlns:a16="http://schemas.microsoft.com/office/drawing/2014/main" id="{2CAC6628-C614-3942-9DA4-A20E96A7845B}"/>
              </a:ext>
            </a:extLst>
          </p:cNvPr>
          <p:cNvSpPr/>
          <p:nvPr/>
        </p:nvSpPr>
        <p:spPr>
          <a:xfrm>
            <a:off x="5831770" y="2429801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675FDB00-3688-0244-89FB-D1EF8C567A69}"/>
              </a:ext>
            </a:extLst>
          </p:cNvPr>
          <p:cNvSpPr/>
          <p:nvPr/>
        </p:nvSpPr>
        <p:spPr>
          <a:xfrm>
            <a:off x="3735484" y="2504239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4FD4790C-FCD2-8E46-A79A-0D06D5B93CD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2170322E-293E-F143-A521-FF89FD076BCD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3718E518-D466-3040-826E-BFE95448E283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0C3AF8F-7844-1A49-9831-DF0583BE1887}"/>
                </a:ext>
              </a:extLst>
            </p:cNvPr>
            <p:cNvCxnSpPr>
              <a:cxnSpLocks/>
              <a:stCxn id="368" idx="5"/>
              <a:endCxn id="369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14A3EB77-2A07-334A-B543-F62C71BFC76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603BEC5-0074-1041-B860-B8A9C418ED90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EC49913-5DDA-7E45-9B81-BD9FB9A10A8A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8F6A74E9-BB33-A34E-9C83-F357430C9D45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727928D3-1221-C140-BC0E-BA00E3855E69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358B5B0-7BE3-2147-BF17-C41C57B5F634}"/>
                </a:ext>
              </a:extLst>
            </p:cNvPr>
            <p:cNvCxnSpPr>
              <a:cxnSpLocks/>
              <a:stCxn id="383" idx="2"/>
              <a:endCxn id="374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1353B55-8C29-CE40-9BB1-4CCA7699ABB1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7C91102E-DCEE-DB4B-B9F8-C5B7B5572A7A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85" name="Oval 384">
            <a:extLst>
              <a:ext uri="{FF2B5EF4-FFF2-40B4-BE49-F238E27FC236}">
                <a16:creationId xmlns:a16="http://schemas.microsoft.com/office/drawing/2014/main" id="{91C3DA9C-68A2-9B48-8A73-289EB63607AE}"/>
              </a:ext>
            </a:extLst>
          </p:cNvPr>
          <p:cNvSpPr/>
          <p:nvPr/>
        </p:nvSpPr>
        <p:spPr>
          <a:xfrm>
            <a:off x="11376286" y="6107865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D3C0F909-7426-AA45-BC8B-BC27500053F0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B7A54EA2-603B-3843-839C-C91E0A8CAB7C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EC6E7280-FCB7-154C-8FD5-E70A37DF5519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DE95304C-99D2-E14A-8A55-49018DA185CA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FD133B25-021B-BE43-BC18-5C8B34485B58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413CB6C-5662-A04E-98B7-04BFF1B37D19}"/>
                </a:ext>
              </a:extLst>
            </p:cNvPr>
            <p:cNvCxnSpPr>
              <a:cxnSpLocks/>
              <a:stCxn id="401" idx="5"/>
              <a:endCxn id="403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43A00584-8BEC-7C49-93E7-701195060103}"/>
                </a:ext>
              </a:extLst>
            </p:cNvPr>
            <p:cNvCxnSpPr>
              <a:cxnSpLocks/>
              <a:stCxn id="402" idx="6"/>
              <a:endCxn id="403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BA1815E-2C8B-4B4F-91E0-3C2973BBB2B3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48E567FA-6405-704C-AB0A-5B7EE0B2E30B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B66AA3CA-AC14-594D-9391-07D8231A2494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07" name="Title 2">
            <a:extLst>
              <a:ext uri="{FF2B5EF4-FFF2-40B4-BE49-F238E27FC236}">
                <a16:creationId xmlns:a16="http://schemas.microsoft.com/office/drawing/2014/main" id="{9511EF5D-4AFD-9B48-8B6B-5FB3C6A647EC}"/>
              </a:ext>
            </a:extLst>
          </p:cNvPr>
          <p:cNvSpPr txBox="1">
            <a:spLocks/>
          </p:cNvSpPr>
          <p:nvPr/>
        </p:nvSpPr>
        <p:spPr>
          <a:xfrm>
            <a:off x="399673" y="365125"/>
            <a:ext cx="10954127" cy="772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ea typeface="Open Sans"/>
                <a:cs typeface="Open Sans"/>
                <a:sym typeface="Open Sans"/>
              </a:rPr>
              <a:t>Uniform Cost Search</a:t>
            </a:r>
            <a:endParaRPr lang="en-US" dirty="0"/>
          </a:p>
        </p:txBody>
      </p:sp>
      <p:sp>
        <p:nvSpPr>
          <p:cNvPr id="409" name="Line 27">
            <a:extLst>
              <a:ext uri="{FF2B5EF4-FFF2-40B4-BE49-F238E27FC236}">
                <a16:creationId xmlns:a16="http://schemas.microsoft.com/office/drawing/2014/main" id="{B39E463D-A1AD-934C-AA0C-3F99BAEC6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8509052" y="5354458"/>
            <a:ext cx="2695037" cy="1065307"/>
          </a:xfrm>
          <a:prstGeom prst="line">
            <a:avLst/>
          </a:prstGeom>
          <a:noFill/>
          <a:ln w="187325">
            <a:solidFill>
              <a:srgbClr val="CC00CC">
                <a:alpha val="93000"/>
              </a:srgbClr>
            </a:solidFill>
            <a:round/>
            <a:headEnd/>
            <a:tailEnd type="triangle" w="med" len="med"/>
          </a:ln>
        </p:spPr>
        <p:txBody>
          <a:bodyPr lIns="92075" tIns="46038" rIns="92075" bIns="46038"/>
          <a:lstStyle/>
          <a:p>
            <a:r>
              <a:rPr lang="en-US" sz="2500" b="1" dirty="0"/>
              <a:t> WRONG</a:t>
            </a:r>
          </a:p>
          <a:p>
            <a:r>
              <a:rPr lang="en-US" sz="2500" b="1" dirty="0"/>
              <a:t>  WAY!!!!</a:t>
            </a:r>
          </a:p>
        </p:txBody>
      </p:sp>
    </p:spTree>
    <p:extLst>
      <p:ext uri="{BB962C8B-B14F-4D97-AF65-F5344CB8AC3E}">
        <p14:creationId xmlns:p14="http://schemas.microsoft.com/office/powerpoint/2010/main" val="125073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360" grpId="0"/>
      <p:bldP spid="362" grpId="0" animBg="1"/>
      <p:bldP spid="363" grpId="0" animBg="1"/>
      <p:bldP spid="385" grpId="0" animBg="1"/>
      <p:bldP spid="40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FD87-1808-E04D-9001-C3FF923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 Better Idea…	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Node expansion based on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 </a:t>
            </a:r>
            <a:r>
              <a:rPr lang="en-US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includes distance to the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General approach of informed search: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Best-first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: node selected for expansion </a:t>
            </a:r>
            <a:b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based on an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includes </a:t>
            </a:r>
            <a:r>
              <a:rPr lang="en-US" i="1" dirty="0">
                <a:ea typeface="Open Sans" panose="020B0606030504020204" pitchFamily="34" charset="0"/>
                <a:cs typeface="Open Sans" panose="020B0606030504020204" pitchFamily="34" charset="0"/>
              </a:rPr>
              <a:t>estimate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of distance to goal </a:t>
            </a:r>
            <a:r>
              <a:rPr lang="en-US" b="1" i="1" dirty="0">
                <a:solidFill>
                  <a:srgbClr val="C0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(new idea!) </a:t>
            </a:r>
            <a:endParaRPr lang="en-US" dirty="0">
              <a:solidFill>
                <a:srgbClr val="C0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 Implementation: Sort frontier queue by this new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Special cases: </a:t>
            </a:r>
            <a:r>
              <a:rPr lang="en-US" b="1" dirty="0">
                <a:ea typeface="Open Sans" panose="020B0606030504020204" pitchFamily="34" charset="0"/>
                <a:cs typeface="Open Sans" panose="020B0606030504020204" pitchFamily="34" charset="0"/>
              </a:rPr>
              <a:t>greedy search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A* search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endParaRPr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35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D4946-C8D8-BF4B-8CB9-722627E2A7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953750" cy="771525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Simple, useful estimate heuristic: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>
                <a:ea typeface="Open Sans"/>
                <a:cs typeface="Open Sans"/>
                <a:sym typeface="Open Sans"/>
              </a:rPr>
              <a:t>straight-line distances</a:t>
            </a:r>
            <a:endParaRPr lang="en-US" dirty="0"/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0FFBE6A1-4ADC-0D4F-90AF-5AEEE0AEDD80}"/>
              </a:ext>
            </a:extLst>
          </p:cNvPr>
          <p:cNvGrpSpPr>
            <a:grpSpLocks/>
          </p:cNvGrpSpPr>
          <p:nvPr/>
        </p:nvGrpSpPr>
        <p:grpSpPr bwMode="auto">
          <a:xfrm>
            <a:off x="-89781" y="1454969"/>
            <a:ext cx="12281782" cy="5403032"/>
            <a:chOff x="336" y="144"/>
            <a:chExt cx="4944" cy="2688"/>
          </a:xfrm>
        </p:grpSpPr>
        <p:pic>
          <p:nvPicPr>
            <p:cNvPr id="9" name="Picture 2" descr="graph1Martha">
              <a:extLst>
                <a:ext uri="{FF2B5EF4-FFF2-40B4-BE49-F238E27FC236}">
                  <a16:creationId xmlns:a16="http://schemas.microsoft.com/office/drawing/2014/main" id="{8A0AE4A9-465D-E64E-9E68-8757EC83D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t="10439" r="3847" b="6058"/>
            <a:stretch>
              <a:fillRect/>
            </a:stretch>
          </p:blipFill>
          <p:spPr bwMode="auto">
            <a:xfrm>
              <a:off x="480" y="144"/>
              <a:ext cx="4800" cy="26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DF76E2E5-38F7-CA4E-BBA7-D0EB0796A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816"/>
              <a:ext cx="240" cy="15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r" eaLnBrk="1" hangingPunct="1"/>
              <a:r>
                <a:rPr lang="en-US" sz="1100" dirty="0">
                  <a:solidFill>
                    <a:schemeClr val="accent2"/>
                  </a:solidFill>
                </a:rPr>
                <a:t>Arad</a:t>
              </a:r>
            </a:p>
          </p:txBody>
        </p:sp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328ECE38-F4FF-354B-9F56-FD2DCD25CC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56" y="1106"/>
              <a:ext cx="3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rIns="0"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lang="en-US" sz="900" dirty="0">
                  <a:solidFill>
                    <a:schemeClr val="accent2"/>
                  </a:solidFill>
                </a:rPr>
                <a:t>118</a:t>
              </a: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7875027D-74A7-4E47-BDF3-5F476FA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768"/>
              <a:ext cx="672" cy="24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96CDFE86-C54B-594D-8ACC-0DAFCBD3F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160"/>
              <a:ext cx="1145" cy="30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6" descr="Marthachart">
            <a:extLst>
              <a:ext uri="{FF2B5EF4-FFF2-40B4-BE49-F238E27FC236}">
                <a16:creationId xmlns:a16="http://schemas.microsoft.com/office/drawing/2014/main" id="{1E0F3979-B58C-EA46-B6B2-E73C9D17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5952" t="12000" r="7143" b="16000"/>
          <a:stretch>
            <a:fillRect/>
          </a:stretch>
        </p:blipFill>
        <p:spPr bwMode="auto">
          <a:xfrm>
            <a:off x="6842369" y="745730"/>
            <a:ext cx="4958387" cy="2445928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9857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AE5DB1-DF9F-3758-020B-D7AC703C5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381537"/>
              </p:ext>
            </p:extLst>
          </p:nvPr>
        </p:nvGraphicFramePr>
        <p:xfrm>
          <a:off x="7805000" y="98804"/>
          <a:ext cx="4166613" cy="32446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21118">
                  <a:extLst>
                    <a:ext uri="{9D8B030D-6E8A-4147-A177-3AD203B41FA5}">
                      <a16:colId xmlns:a16="http://schemas.microsoft.com/office/drawing/2014/main" val="1802083213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3586278415"/>
                    </a:ext>
                  </a:extLst>
                </a:gridCol>
                <a:gridCol w="216218">
                  <a:extLst>
                    <a:ext uri="{9D8B030D-6E8A-4147-A177-3AD203B41FA5}">
                      <a16:colId xmlns:a16="http://schemas.microsoft.com/office/drawing/2014/main" val="2918379652"/>
                    </a:ext>
                  </a:extLst>
                </a:gridCol>
                <a:gridCol w="1490980">
                  <a:extLst>
                    <a:ext uri="{9D8B030D-6E8A-4147-A177-3AD203B41FA5}">
                      <a16:colId xmlns:a16="http://schemas.microsoft.com/office/drawing/2014/main" val="2514102089"/>
                    </a:ext>
                  </a:extLst>
                </a:gridCol>
                <a:gridCol w="577592">
                  <a:extLst>
                    <a:ext uri="{9D8B030D-6E8A-4147-A177-3AD203B41FA5}">
                      <a16:colId xmlns:a16="http://schemas.microsoft.com/office/drawing/2014/main" val="2324027043"/>
                    </a:ext>
                  </a:extLst>
                </a:gridCol>
              </a:tblGrid>
              <a:tr h="36428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Alderaan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366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Mandalore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47887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Kessel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Polis Massa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234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92434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Zygerria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Onderon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380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3476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Dagobah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242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Naboo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100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592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Fondor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161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Ryloth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193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88566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Endor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176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Starkiller</a:t>
                      </a:r>
                      <a:r>
                        <a:rPr lang="en-US" sz="1500" b="0" baseline="0" dirty="0"/>
                        <a:t> Base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253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846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Geonosis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77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Tatooine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329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949109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Hoth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151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Bespin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80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30001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Iridonia</a:t>
                      </a:r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226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Vandor-1</a:t>
                      </a:r>
                      <a:endParaRPr lang="en-US" sz="1500" baseline="0" dirty="0"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199</a:t>
                      </a:r>
                    </a:p>
                  </a:txBody>
                  <a:tcPr>
                    <a:solidFill>
                      <a:schemeClr val="accent4">
                        <a:tint val="2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547508"/>
                  </a:ext>
                </a:extLst>
              </a:tr>
              <a:tr h="212830">
                <a:tc>
                  <a:txBody>
                    <a:bodyPr/>
                    <a:lstStyle/>
                    <a:p>
                      <a:r>
                        <a:rPr lang="en-US" sz="1500" b="0" baseline="0" dirty="0" err="1"/>
                        <a:t>Lotho</a:t>
                      </a:r>
                      <a:r>
                        <a:rPr lang="en-US" sz="1500" b="0" baseline="0" dirty="0"/>
                        <a:t> Minor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244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baseline="0" dirty="0"/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Coruscant</a:t>
                      </a:r>
                      <a:endParaRPr lang="en-US" sz="15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baseline="0" dirty="0"/>
                        <a:t>374</a:t>
                      </a:r>
                    </a:p>
                  </a:txBody>
                  <a:tcPr>
                    <a:solidFill>
                      <a:schemeClr val="accent4">
                        <a:tint val="40000"/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0939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E36553-B262-DC05-E64E-E9443FA8BBF4}"/>
              </a:ext>
            </a:extLst>
          </p:cNvPr>
          <p:cNvSpPr txBox="1"/>
          <p:nvPr/>
        </p:nvSpPr>
        <p:spPr>
          <a:xfrm>
            <a:off x="3768334" y="200632"/>
            <a:ext cx="39307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Helvetica Neue" panose="02000503000000020004" pitchFamily="2" charset="0"/>
              </a:rPr>
              <a:t>Simple, useful estimate heuristic: straight-line distances</a:t>
            </a:r>
            <a:endParaRPr lang="en-US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31C57-1292-8671-B5C9-15378B4850BA}"/>
              </a:ext>
            </a:extLst>
          </p:cNvPr>
          <p:cNvSpPr/>
          <p:nvPr/>
        </p:nvSpPr>
        <p:spPr>
          <a:xfrm>
            <a:off x="78284" y="1693339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E13C5-F93B-C243-2F00-542B7984FAE9}"/>
              </a:ext>
            </a:extLst>
          </p:cNvPr>
          <p:cNvSpPr/>
          <p:nvPr/>
        </p:nvSpPr>
        <p:spPr>
          <a:xfrm>
            <a:off x="6832231" y="5123767"/>
            <a:ext cx="2395556" cy="771248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0CF6-A0B7-FF41-925E-D6292937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</p:spPr>
        <p:txBody>
          <a:bodyPr anchor="ctr">
            <a:normAutofit/>
          </a:bodyPr>
          <a:lstStyle/>
          <a:p>
            <a:r>
              <a:rPr lang="en-US"/>
              <a:t>Heuristic (estimate) functions</a:t>
            </a:r>
            <a:endParaRPr lang="en-US" dirty="0"/>
          </a:p>
        </p:txBody>
      </p:sp>
      <p:pic>
        <p:nvPicPr>
          <p:cNvPr id="7" name="Picture 2" descr="http://hyperbolegames.com/files/2014/10/eureka_1_.gif">
            <a:extLst>
              <a:ext uri="{FF2B5EF4-FFF2-40B4-BE49-F238E27FC236}">
                <a16:creationId xmlns:a16="http://schemas.microsoft.com/office/drawing/2014/main" id="{FD7B720B-9B3E-C945-9A9B-A29729FD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391512"/>
            <a:ext cx="5181600" cy="407497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3" name="Google Shape;73;g92b3bf485b_0_0"/>
          <p:cNvSpPr txBox="1">
            <a:spLocks noGrp="1"/>
          </p:cNvSpPr>
          <p:nvPr>
            <p:ph sz="half" idx="2"/>
          </p:nvPr>
        </p:nvSpPr>
        <p:spPr>
          <a:xfrm>
            <a:off x="6172200" y="1431093"/>
            <a:ext cx="5181600" cy="5039786"/>
          </a:xfrm>
        </p:spPr>
        <p:txBody>
          <a:bodyPr spcFirstLastPara="1" lIns="91425" tIns="45700" rIns="91425" bIns="45700" anchorCtr="0">
            <a:no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b="1" dirty="0"/>
              <a:t>[dictionary]</a:t>
            </a:r>
            <a:r>
              <a:rPr lang="en-US" b="1" i="1" dirty="0"/>
              <a:t>“A rule of thumb, simplification, or educated  guess that reduces or limits the search for solutions in  domains that are difficult and poorly understood.”</a:t>
            </a:r>
          </a:p>
          <a:p>
            <a:pPr marL="228600" indent="0">
              <a:spcBef>
                <a:spcPts val="0"/>
              </a:spcBef>
              <a:buNone/>
            </a:pPr>
            <a:endParaRPr lang="en-US" b="1" i="1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knowledge </a:t>
            </a:r>
            <a:r>
              <a:rPr lang="en-US" altLang="en-US" dirty="0"/>
              <a:t>is useful, but not necessarily correct.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i="1" dirty="0"/>
              <a:t>Heuristic algorithms</a:t>
            </a:r>
            <a:r>
              <a:rPr lang="en-US" altLang="en-US" dirty="0"/>
              <a:t> use heuristic knowledge to solve a problem.</a:t>
            </a:r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endParaRPr lang="en-US" altLang="en-US" dirty="0"/>
          </a:p>
          <a:p>
            <a:pPr lvl="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en-US" dirty="0"/>
              <a:t>A </a:t>
            </a:r>
            <a:r>
              <a:rPr lang="en-US" altLang="en-US" i="1" dirty="0"/>
              <a:t>heuristic function</a:t>
            </a:r>
            <a:r>
              <a:rPr lang="en-US" altLang="en-US" dirty="0"/>
              <a:t> </a:t>
            </a:r>
            <a:r>
              <a:rPr lang="en-US" altLang="en-US" i="1" dirty="0"/>
              <a:t>h(n) </a:t>
            </a:r>
            <a:r>
              <a:rPr lang="en-US" altLang="en-US" dirty="0"/>
              <a:t>takes a state </a:t>
            </a:r>
            <a:r>
              <a:rPr lang="en-US" altLang="en-US" i="1" dirty="0"/>
              <a:t>n </a:t>
            </a:r>
            <a:r>
              <a:rPr lang="en-US" altLang="en-US" dirty="0"/>
              <a:t>and returns an </a:t>
            </a:r>
            <a:r>
              <a:rPr lang="en-US" altLang="en-US" i="1" dirty="0"/>
              <a:t>estimate</a:t>
            </a:r>
            <a:r>
              <a:rPr lang="en-US" altLang="en-US" dirty="0"/>
              <a:t> of the distance from </a:t>
            </a:r>
            <a:r>
              <a:rPr lang="en-US" altLang="en-US" i="1" dirty="0"/>
              <a:t>n </a:t>
            </a:r>
            <a:r>
              <a:rPr lang="en-US" altLang="en-US" dirty="0"/>
              <a:t>to the goal.</a:t>
            </a:r>
          </a:p>
          <a:p>
            <a:pPr marL="228600" indent="0">
              <a:spcBef>
                <a:spcPts val="0"/>
              </a:spcBef>
              <a:buNone/>
            </a:pPr>
            <a:endParaRPr lang="en-US" altLang="en-US" i="1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  <a:p>
            <a:pPr marL="228600" lvl="0" indent="0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3D040-40D7-A549-9492-49A2BF8335BA}"/>
              </a:ext>
            </a:extLst>
          </p:cNvPr>
          <p:cNvSpPr/>
          <p:nvPr/>
        </p:nvSpPr>
        <p:spPr>
          <a:xfrm>
            <a:off x="1648764" y="5612346"/>
            <a:ext cx="356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altLang="en-US" sz="2000" i="1" dirty="0" err="1"/>
              <a:t>Heureka</a:t>
            </a:r>
            <a:r>
              <a:rPr lang="en-US" altLang="en-US" sz="2000" i="1" dirty="0"/>
              <a:t>!  ---Archimedes</a:t>
            </a:r>
          </a:p>
          <a:p>
            <a:pPr marL="228600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732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A7A3-0AB1-6745-A1A5-61855C29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First attempt at integrating heuristic knowledge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08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2B03-1B39-2C47-B484-3A344A00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Best-first search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Basic idea: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select node for expansion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with minimal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evaluation function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where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is some function that includes </a:t>
            </a:r>
            <a:r>
              <a:rPr lang="en-US" b="1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estimate heuristic h(n)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of the remaining distance to goal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Implement using priority queue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Exactly UCS with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f(n) </a:t>
            </a:r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replacing </a:t>
            </a:r>
            <a:r>
              <a:rPr lang="en-US" i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g(n)</a:t>
            </a:r>
            <a:endParaRPr lang="en-US" b="1" i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498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9636-89EB-C544-AA13-B8D46D75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Greedy best-first search: </a:t>
            </a:r>
            <a:r>
              <a:rPr lang="en-US" i="1" dirty="0">
                <a:solidFill>
                  <a:schemeClr val="accent5"/>
                </a:solidFill>
                <a:ea typeface="Open Sans"/>
                <a:cs typeface="Open Sans"/>
                <a:sym typeface="Open Sans"/>
              </a:rPr>
              <a:t>f(n) = 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Expands the node that </a:t>
            </a:r>
            <a:r>
              <a:rPr lang="en-US" i="1" dirty="0">
                <a:solidFill>
                  <a:schemeClr val="accent2"/>
                </a:solidFill>
              </a:rPr>
              <a:t>is estimated </a:t>
            </a:r>
            <a:r>
              <a:rPr lang="en-US" dirty="0"/>
              <a:t>to be closest to goal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Completely ignores </a:t>
            </a:r>
            <a:r>
              <a:rPr lang="en-US" i="1" dirty="0">
                <a:solidFill>
                  <a:schemeClr val="accent2"/>
                </a:solidFill>
              </a:rPr>
              <a:t>g(n): </a:t>
            </a:r>
            <a:r>
              <a:rPr lang="en-US" dirty="0"/>
              <a:t>the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cost to get to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our Romanian map, </a:t>
            </a:r>
            <a:r>
              <a:rPr lang="en-US" i="1" dirty="0"/>
              <a:t>h(n) = </a:t>
            </a:r>
            <a:r>
              <a:rPr lang="en-US" i="1" dirty="0" err="1"/>
              <a:t>h</a:t>
            </a:r>
            <a:r>
              <a:rPr lang="en-US" i="1" baseline="-25000" dirty="0" err="1"/>
              <a:t>SLD</a:t>
            </a:r>
            <a:r>
              <a:rPr lang="en-US" i="1" dirty="0"/>
              <a:t>(n)</a:t>
            </a:r>
            <a:r>
              <a:rPr lang="en-US" dirty="0"/>
              <a:t> = straight-line distance from </a:t>
            </a:r>
            <a:r>
              <a:rPr lang="en-US" i="1" dirty="0">
                <a:solidFill>
                  <a:schemeClr val="accent2"/>
                </a:solidFill>
              </a:rPr>
              <a:t>n</a:t>
            </a:r>
            <a:r>
              <a:rPr lang="en-US" dirty="0"/>
              <a:t> to Bucharest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In a grid, the heuristic distance can be calculated using the “Manhattan distance”: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124E5-6B07-2E4F-9648-9D2F637D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110" y="3536731"/>
            <a:ext cx="5638800" cy="11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3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E450E-B1D2-BD45-8E75-05F3D499A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25" y="986523"/>
            <a:ext cx="6178444" cy="537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9651D3-5BD6-EC4A-9A8C-DF1FC05D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best-first search 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82CF36-7AD7-834B-8721-ED74C3D24499}"/>
              </a:ext>
            </a:extLst>
          </p:cNvPr>
          <p:cNvSpPr/>
          <p:nvPr/>
        </p:nvSpPr>
        <p:spPr>
          <a:xfrm>
            <a:off x="6597650" y="494228"/>
            <a:ext cx="2781300" cy="138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  <a:p>
            <a:pPr marL="101600" indent="0">
              <a:buNone/>
            </a:pPr>
            <a:r>
              <a:rPr lang="en-US" dirty="0"/>
              <a:t>Code from Amit Patel of Red Blob Games</a:t>
            </a:r>
          </a:p>
          <a:p>
            <a:pPr marL="228600" lvl="0">
              <a:lnSpc>
                <a:spcPct val="140000"/>
              </a:lnSpc>
              <a:buSzPts val="2000"/>
            </a:pPr>
            <a:endParaRPr lang="en-US" dirty="0"/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8252A41C-6551-0503-FE18-FF1F9A5AA3C4}"/>
              </a:ext>
            </a:extLst>
          </p:cNvPr>
          <p:cNvSpPr/>
          <p:nvPr/>
        </p:nvSpPr>
        <p:spPr>
          <a:xfrm>
            <a:off x="6651812" y="2592888"/>
            <a:ext cx="4156363" cy="955765"/>
          </a:xfrm>
          <a:prstGeom prst="wedgeRoundRectCallout">
            <a:avLst>
              <a:gd name="adj1" fmla="val 1514"/>
              <a:gd name="adj2" fmla="val 18969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5009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E868-F280-234B-8DE1-B70B7C1B6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">
            <a:hlinkClick r:id="" action="ppaction://media"/>
            <a:extLst>
              <a:ext uri="{FF2B5EF4-FFF2-40B4-BE49-F238E27FC236}">
                <a16:creationId xmlns:a16="http://schemas.microsoft.com/office/drawing/2014/main" id="{2A35E65A-1521-D348-8ACB-3566B347AD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4779" y="1137177"/>
            <a:ext cx="7772400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A70D34-B3AD-554A-94F0-9623A2E9031F}"/>
              </a:ext>
            </a:extLst>
          </p:cNvPr>
          <p:cNvSpPr/>
          <p:nvPr/>
        </p:nvSpPr>
        <p:spPr>
          <a:xfrm>
            <a:off x="399673" y="5558375"/>
            <a:ext cx="11204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06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FC54-A98A-8044-A3AD-0B449C9F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Useful Concepts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State space</a:t>
            </a:r>
            <a:r>
              <a:rPr lang="en-US" altLang="en-US" dirty="0"/>
              <a:t>: the set of all states reachable from the initial state by </a:t>
            </a:r>
            <a:r>
              <a:rPr lang="en-US" altLang="en-US" i="1" dirty="0"/>
              <a:t>any</a:t>
            </a:r>
            <a:r>
              <a:rPr lang="en-US" altLang="en-US" dirty="0"/>
              <a:t> sequence of actions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When several operators can apply to each state, this gets large very quickly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altLang="en-US" i="1" dirty="0">
                <a:solidFill>
                  <a:schemeClr val="accent2"/>
                </a:solidFill>
              </a:rPr>
              <a:t>Might be a proper subset of the set of configurations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Path</a:t>
            </a:r>
            <a:r>
              <a:rPr lang="en-US" altLang="en-US" dirty="0"/>
              <a:t>: a sequence of actions leading from one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to another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k</a:t>
            </a:r>
            <a:endParaRPr lang="en-US" altLang="en-US" i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Frontier: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dirty="0"/>
              <a:t>those states that are available for  </a:t>
            </a:r>
            <a:r>
              <a:rPr lang="en-US" altLang="en-US" i="1" dirty="0">
                <a:solidFill>
                  <a:schemeClr val="accent2"/>
                </a:solidFill>
              </a:rPr>
              <a:t>expanding</a:t>
            </a:r>
            <a:r>
              <a:rPr lang="en-US" altLang="en-US" dirty="0"/>
              <a:t> (for applying legal actions to)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altLang="en-US" i="1" dirty="0">
                <a:solidFill>
                  <a:schemeClr val="accent2"/>
                </a:solidFill>
              </a:rPr>
              <a:t>Solution</a:t>
            </a:r>
            <a:r>
              <a:rPr lang="en-US" altLang="en-US" dirty="0"/>
              <a:t>: a path from the initial state </a:t>
            </a:r>
            <a:r>
              <a:rPr lang="en-US" altLang="en-US" i="1" dirty="0" err="1"/>
              <a:t>s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to a state </a:t>
            </a:r>
            <a:r>
              <a:rPr lang="en-US" altLang="en-US" i="1" dirty="0"/>
              <a:t>s</a:t>
            </a:r>
            <a:r>
              <a:rPr lang="en-US" altLang="en-US" i="1" baseline="-25000" dirty="0"/>
              <a:t>g</a:t>
            </a:r>
            <a:r>
              <a:rPr lang="en-US" altLang="en-US" dirty="0"/>
              <a:t> that satisfies the goal test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967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519958" y="3566669"/>
            <a:ext cx="1733448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302479" y="3570954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64697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78639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178" name="Table 2">
            <a:extLst>
              <a:ext uri="{FF2B5EF4-FFF2-40B4-BE49-F238E27FC236}">
                <a16:creationId xmlns:a16="http://schemas.microsoft.com/office/drawing/2014/main" id="{C65CBC0A-CB54-99D5-D284-B0F07278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1056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3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37006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76429" y="452015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Alderon</a:t>
            </a:r>
            <a:r>
              <a:rPr lang="en-US" b="1" dirty="0">
                <a:solidFill>
                  <a:schemeClr val="accent2"/>
                </a:solidFill>
              </a:rPr>
              <a:t>  266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B0E0C09-05CC-2831-23BE-BF885460B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1260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57F73-5151-F605-97D7-DAE6EBAD4AF6}"/>
              </a:ext>
            </a:extLst>
          </p:cNvPr>
          <p:cNvSpPr txBox="1"/>
          <p:nvPr/>
        </p:nvSpPr>
        <p:spPr>
          <a:xfrm>
            <a:off x="4880682" y="4520150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80681" y="4865102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80681" y="5210053"/>
            <a:ext cx="3074401" cy="3693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02D39326-8676-CC70-715C-2C0909D6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03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56891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491386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28319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62814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599130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6330084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DBE4EDE8-98B1-5994-D7DC-CF231399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2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314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939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7023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327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FAD988-B8A6-3FCF-ACE3-0F995E3FA1A3}"/>
              </a:ext>
            </a:extLst>
          </p:cNvPr>
          <p:cNvSpPr txBox="1"/>
          <p:nvPr/>
        </p:nvSpPr>
        <p:spPr>
          <a:xfrm>
            <a:off x="4843659" y="452334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Endor		176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86211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5C93351A-1B38-8098-C3EF-DE67B10DC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03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4839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50173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17797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5840510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42766" y="446985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54597" y="6207457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54597" y="654623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2" name="Table 2">
            <a:extLst>
              <a:ext uri="{FF2B5EF4-FFF2-40B4-BE49-F238E27FC236}">
                <a16:creationId xmlns:a16="http://schemas.microsoft.com/office/drawing/2014/main" id="{242C1ACD-9B08-D75F-5243-9274DF55E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1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58327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6245816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92205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58459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89657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523105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362B4F-D744-4812-10BF-F5244F9DAA0A}"/>
              </a:ext>
            </a:extLst>
          </p:cNvPr>
          <p:cNvSpPr txBox="1"/>
          <p:nvPr/>
        </p:nvSpPr>
        <p:spPr>
          <a:xfrm>
            <a:off x="4842766" y="4572203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Kessel		0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A9F02FC1-8FCC-6155-6D1F-82139A937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34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ea typeface="Open Sans"/>
                <a:cs typeface="Open Sans"/>
                <a:sym typeface="Open Sans"/>
              </a:rPr>
              <a:t>Greedy best-first search example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47359C-1130-4232-CE13-40A59FA2E713}"/>
              </a:ext>
            </a:extLst>
          </p:cNvPr>
          <p:cNvGrpSpPr/>
          <p:nvPr/>
        </p:nvGrpSpPr>
        <p:grpSpPr>
          <a:xfrm>
            <a:off x="547619" y="1245946"/>
            <a:ext cx="10366150" cy="1625350"/>
            <a:chOff x="547619" y="1245946"/>
            <a:chExt cx="10366150" cy="162535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B2B7F-A080-2B48-B438-72325173576F}"/>
                </a:ext>
              </a:extLst>
            </p:cNvPr>
            <p:cNvCxnSpPr>
              <a:cxnSpLocks/>
              <a:stCxn id="40" idx="1"/>
              <a:endCxn id="43" idx="5"/>
            </p:cNvCxnSpPr>
            <p:nvPr/>
          </p:nvCxnSpPr>
          <p:spPr>
            <a:xfrm flipH="1" flipV="1">
              <a:off x="4898732" y="1401396"/>
              <a:ext cx="1384197" cy="970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39A0B7-16AE-5345-950B-D5B7C17FEA44}"/>
                </a:ext>
              </a:extLst>
            </p:cNvPr>
            <p:cNvCxnSpPr>
              <a:cxnSpLocks/>
              <a:stCxn id="43" idx="6"/>
              <a:endCxn id="49" idx="2"/>
            </p:cNvCxnSpPr>
            <p:nvPr/>
          </p:nvCxnSpPr>
          <p:spPr>
            <a:xfrm>
              <a:off x="4963121" y="1245946"/>
              <a:ext cx="4258703" cy="119057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29B662E-430A-0742-873A-23F8C7455F2F}"/>
                </a:ext>
              </a:extLst>
            </p:cNvPr>
            <p:cNvCxnSpPr>
              <a:cxnSpLocks/>
              <a:endCxn id="46" idx="7"/>
            </p:cNvCxnSpPr>
            <p:nvPr/>
          </p:nvCxnSpPr>
          <p:spPr>
            <a:xfrm flipH="1">
              <a:off x="2595182" y="1272803"/>
              <a:ext cx="2087712" cy="101032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1DB7E0-130B-B949-8C8B-00C71B63FF5C}"/>
                </a:ext>
              </a:extLst>
            </p:cNvPr>
            <p:cNvSpPr/>
            <p:nvPr/>
          </p:nvSpPr>
          <p:spPr>
            <a:xfrm>
              <a:off x="2219892" y="2218743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DF91C9-3ED0-3747-A2A9-F13A98FC84E2}"/>
                </a:ext>
              </a:extLst>
            </p:cNvPr>
            <p:cNvSpPr/>
            <p:nvPr/>
          </p:nvSpPr>
          <p:spPr>
            <a:xfrm>
              <a:off x="547619" y="2224965"/>
              <a:ext cx="1665841" cy="64633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</a:p>
            <a:p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CA94101-5D61-A742-A0C9-37CD2C62509F}"/>
                </a:ext>
              </a:extLst>
            </p:cNvPr>
            <p:cNvSpPr/>
            <p:nvPr/>
          </p:nvSpPr>
          <p:spPr>
            <a:xfrm>
              <a:off x="9221824" y="2216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750ED7-9552-5A45-9F27-B398508545D2}"/>
                </a:ext>
              </a:extLst>
            </p:cNvPr>
            <p:cNvSpPr/>
            <p:nvPr/>
          </p:nvSpPr>
          <p:spPr>
            <a:xfrm>
              <a:off x="9661503" y="2289090"/>
              <a:ext cx="12522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A24799C-D818-2D4C-9F2A-CFB4D0A2B93E}"/>
                </a:ext>
              </a:extLst>
            </p:cNvPr>
            <p:cNvSpPr/>
            <p:nvPr/>
          </p:nvSpPr>
          <p:spPr>
            <a:xfrm>
              <a:off x="6218540" y="230784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0CEC1C-50B6-2246-97E7-C0081B116531}"/>
                </a:ext>
              </a:extLst>
            </p:cNvPr>
            <p:cNvSpPr/>
            <p:nvPr/>
          </p:nvSpPr>
          <p:spPr>
            <a:xfrm>
              <a:off x="5001633" y="2273183"/>
              <a:ext cx="1056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24BB0F-546B-D975-1ABA-32B3FF5D6A45}"/>
              </a:ext>
            </a:extLst>
          </p:cNvPr>
          <p:cNvSpPr txBox="1"/>
          <p:nvPr/>
        </p:nvSpPr>
        <p:spPr>
          <a:xfrm>
            <a:off x="4742662" y="419957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queue: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E2F90DB0-49D8-5AB4-3B2B-73A7ABDF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320" y="-11193"/>
            <a:ext cx="3961480" cy="2305815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FE4144A3-2004-0243-CDBE-B31381E45DA9}"/>
              </a:ext>
            </a:extLst>
          </p:cNvPr>
          <p:cNvSpPr txBox="1"/>
          <p:nvPr/>
        </p:nvSpPr>
        <p:spPr>
          <a:xfrm>
            <a:off x="262021" y="1075820"/>
            <a:ext cx="6105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Initial State: </a:t>
            </a:r>
            <a:r>
              <a:rPr lang="en-US" b="1" dirty="0" err="1"/>
              <a:t>Alderaan</a:t>
            </a:r>
            <a:br>
              <a:rPr lang="en-US" dirty="0"/>
            </a:br>
            <a:r>
              <a:rPr lang="en-US" dirty="0"/>
              <a:t>Goal State: </a:t>
            </a:r>
            <a:r>
              <a:rPr lang="en-US" b="1" dirty="0"/>
              <a:t>Kessel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02E66-BF7C-E365-4BD7-6504D67B6E93}"/>
              </a:ext>
            </a:extLst>
          </p:cNvPr>
          <p:cNvSpPr txBox="1"/>
          <p:nvPr/>
        </p:nvSpPr>
        <p:spPr>
          <a:xfrm>
            <a:off x="4842766" y="521587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Tatooine	329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F00EC-E910-AD58-0CCC-48971FC8EC1D}"/>
              </a:ext>
            </a:extLst>
          </p:cNvPr>
          <p:cNvSpPr txBox="1"/>
          <p:nvPr/>
        </p:nvSpPr>
        <p:spPr>
          <a:xfrm>
            <a:off x="4842766" y="5878412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Coruscant	374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33493-F690-185E-A891-2B9076B5DC76}"/>
              </a:ext>
            </a:extLst>
          </p:cNvPr>
          <p:cNvGrpSpPr/>
          <p:nvPr/>
        </p:nvGrpSpPr>
        <p:grpSpPr>
          <a:xfrm>
            <a:off x="329796" y="2438583"/>
            <a:ext cx="4075489" cy="1489610"/>
            <a:chOff x="329796" y="2438583"/>
            <a:chExt cx="4075489" cy="14896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BA0F4-0CFA-3100-181F-8F13454F3531}"/>
                </a:ext>
              </a:extLst>
            </p:cNvPr>
            <p:cNvSpPr/>
            <p:nvPr/>
          </p:nvSpPr>
          <p:spPr>
            <a:xfrm>
              <a:off x="658345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0B8718-60D4-CFB9-E7A1-967E67B47762}"/>
                </a:ext>
              </a:extLst>
            </p:cNvPr>
            <p:cNvSpPr/>
            <p:nvPr/>
          </p:nvSpPr>
          <p:spPr>
            <a:xfrm>
              <a:off x="329796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7FABEB-FF25-FB8F-2EDF-0EBCE54A5E61}"/>
                </a:ext>
              </a:extLst>
            </p:cNvPr>
            <p:cNvSpPr/>
            <p:nvPr/>
          </p:nvSpPr>
          <p:spPr>
            <a:xfrm>
              <a:off x="1709088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41E6E4-7C82-4DF6-AE59-301BC7565416}"/>
                </a:ext>
              </a:extLst>
            </p:cNvPr>
            <p:cNvSpPr/>
            <p:nvPr/>
          </p:nvSpPr>
          <p:spPr>
            <a:xfrm>
              <a:off x="1380539" y="3558861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B2C5659-0A6D-B75F-505A-80EA74D78D9C}"/>
                </a:ext>
              </a:extLst>
            </p:cNvPr>
            <p:cNvSpPr/>
            <p:nvPr/>
          </p:nvSpPr>
          <p:spPr>
            <a:xfrm>
              <a:off x="2710360" y="3136829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43934F-256C-FCCD-07B3-D4C7EBB9D9A0}"/>
                </a:ext>
              </a:extLst>
            </p:cNvPr>
            <p:cNvSpPr/>
            <p:nvPr/>
          </p:nvSpPr>
          <p:spPr>
            <a:xfrm>
              <a:off x="2569589" y="3558861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92BA-9CB4-ED0C-CEE4-A163FE23D840}"/>
                </a:ext>
              </a:extLst>
            </p:cNvPr>
            <p:cNvSpPr/>
            <p:nvPr/>
          </p:nvSpPr>
          <p:spPr>
            <a:xfrm>
              <a:off x="3710716" y="313682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48AAA-6450-1C3F-AAA2-3BDCC5137000}"/>
                </a:ext>
              </a:extLst>
            </p:cNvPr>
            <p:cNvSpPr/>
            <p:nvPr/>
          </p:nvSpPr>
          <p:spPr>
            <a:xfrm>
              <a:off x="3561784" y="3558861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2A890-466E-FD1E-CA31-57ACF31AC072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1033635" y="2438583"/>
              <a:ext cx="1186257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138259-BDA1-8476-68F7-C4C88A3E30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928928" y="2594033"/>
              <a:ext cx="355353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54694B-2AA7-BCF4-D708-6B96E8B08276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2595182" y="2594033"/>
              <a:ext cx="335018" cy="54279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D8912-C553-F0E7-42FB-C02B484A264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659571" y="2438583"/>
              <a:ext cx="1115534" cy="76263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8977069-7E25-85F2-C247-7C76350ED6B9}"/>
              </a:ext>
            </a:extLst>
          </p:cNvPr>
          <p:cNvSpPr txBox="1"/>
          <p:nvPr/>
        </p:nvSpPr>
        <p:spPr>
          <a:xfrm>
            <a:off x="2386519" y="2457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30EFE6-8927-EAA9-56C8-08B8F182CAF3}"/>
              </a:ext>
            </a:extLst>
          </p:cNvPr>
          <p:cNvSpPr txBox="1"/>
          <p:nvPr/>
        </p:nvSpPr>
        <p:spPr>
          <a:xfrm>
            <a:off x="4842766" y="555465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Alderaan</a:t>
            </a:r>
            <a:r>
              <a:rPr lang="en-US" b="1" dirty="0">
                <a:solidFill>
                  <a:schemeClr val="accent2"/>
                </a:solidFill>
              </a:rPr>
              <a:t>	366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20126E-258D-0185-1713-B495CDE4374B}"/>
              </a:ext>
            </a:extLst>
          </p:cNvPr>
          <p:cNvSpPr txBox="1"/>
          <p:nvPr/>
        </p:nvSpPr>
        <p:spPr>
          <a:xfrm>
            <a:off x="4842766" y="6217191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Onderon</a:t>
            </a:r>
            <a:r>
              <a:rPr lang="en-US" b="1" dirty="0">
                <a:solidFill>
                  <a:schemeClr val="accent2"/>
                </a:solidFill>
              </a:rPr>
              <a:t>	380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034E4A-0C29-EF6C-E575-571C293999EE}"/>
              </a:ext>
            </a:extLst>
          </p:cNvPr>
          <p:cNvSpPr txBox="1"/>
          <p:nvPr/>
        </p:nvSpPr>
        <p:spPr>
          <a:xfrm>
            <a:off x="4830935" y="4529175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Ryloth</a:t>
            </a:r>
            <a:r>
              <a:rPr lang="en-US" b="1" dirty="0">
                <a:solidFill>
                  <a:schemeClr val="accent2"/>
                </a:solidFill>
              </a:rPr>
              <a:t>		193 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8F2B9F-3811-A1CB-CBB3-9140BAE39C93}"/>
              </a:ext>
            </a:extLst>
          </p:cNvPr>
          <p:cNvGrpSpPr/>
          <p:nvPr/>
        </p:nvGrpSpPr>
        <p:grpSpPr>
          <a:xfrm>
            <a:off x="1814086" y="3356669"/>
            <a:ext cx="2236290" cy="2084630"/>
            <a:chOff x="1814086" y="3356669"/>
            <a:chExt cx="2236290" cy="208463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DA60E4-6F0F-52EE-B01F-45AF31BDAD47}"/>
                </a:ext>
              </a:extLst>
            </p:cNvPr>
            <p:cNvSpPr/>
            <p:nvPr/>
          </p:nvSpPr>
          <p:spPr>
            <a:xfrm>
              <a:off x="2148147" y="407829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4910C4-CE15-2819-8244-FDBD3EB8310F}"/>
                </a:ext>
              </a:extLst>
            </p:cNvPr>
            <p:cNvSpPr/>
            <p:nvPr/>
          </p:nvSpPr>
          <p:spPr>
            <a:xfrm>
              <a:off x="1814086" y="4517969"/>
              <a:ext cx="1144865" cy="92333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</a:t>
              </a:r>
              <a:b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</a:b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Base</a:t>
              </a:r>
            </a:p>
            <a:p>
              <a:endParaRPr lang="en-US" dirty="0">
                <a:solidFill>
                  <a:schemeClr val="accent2"/>
                </a:solidFill>
                <a:latin typeface="Helvetica Neue" panose="02000503000000020004" pitchFamily="2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3BF5305-AF5C-3941-B408-76FA78BF8EFF}"/>
                </a:ext>
              </a:extLst>
            </p:cNvPr>
            <p:cNvSpPr/>
            <p:nvPr/>
          </p:nvSpPr>
          <p:spPr>
            <a:xfrm>
              <a:off x="3369909" y="4078290"/>
              <a:ext cx="439679" cy="439679"/>
            </a:xfrm>
            <a:prstGeom prst="ellipse">
              <a:avLst/>
            </a:pr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0CD6B89-0BB9-83CB-5E58-5BAEB654E396}"/>
                </a:ext>
              </a:extLst>
            </p:cNvPr>
            <p:cNvSpPr/>
            <p:nvPr/>
          </p:nvSpPr>
          <p:spPr>
            <a:xfrm>
              <a:off x="3129119" y="4500322"/>
              <a:ext cx="92125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805896-DC90-27EF-92E1-86284D1C24E4}"/>
                </a:ext>
              </a:extLst>
            </p:cNvPr>
            <p:cNvCxnSpPr>
              <a:cxnSpLocks/>
              <a:stCxn id="13" idx="2"/>
              <a:endCxn id="32" idx="0"/>
            </p:cNvCxnSpPr>
            <p:nvPr/>
          </p:nvCxnSpPr>
          <p:spPr>
            <a:xfrm flipH="1">
              <a:off x="2367987" y="3356669"/>
              <a:ext cx="342373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9554573-7481-1CB3-D19A-42AC0CAB01CC}"/>
                </a:ext>
              </a:extLst>
            </p:cNvPr>
            <p:cNvCxnSpPr>
              <a:cxnSpLocks/>
              <a:stCxn id="13" idx="6"/>
              <a:endCxn id="35" idx="0"/>
            </p:cNvCxnSpPr>
            <p:nvPr/>
          </p:nvCxnSpPr>
          <p:spPr>
            <a:xfrm>
              <a:off x="3150039" y="3356669"/>
              <a:ext cx="439710" cy="72162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A7954A7-32AE-395B-8CCD-41D12D465216}"/>
              </a:ext>
            </a:extLst>
          </p:cNvPr>
          <p:cNvSpPr txBox="1"/>
          <p:nvPr/>
        </p:nvSpPr>
        <p:spPr>
          <a:xfrm>
            <a:off x="4842766" y="4863649"/>
            <a:ext cx="3074401" cy="369332"/>
          </a:xfrm>
          <a:prstGeom prst="rect">
            <a:avLst/>
          </a:prstGeom>
          <a:solidFill>
            <a:schemeClr val="bg1">
              <a:alpha val="9037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Starkiller</a:t>
            </a:r>
            <a:r>
              <a:rPr lang="en-US" b="1" dirty="0">
                <a:solidFill>
                  <a:schemeClr val="accent2"/>
                </a:solidFill>
              </a:rPr>
              <a:t> Base	253  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18134DA3-3540-8515-7DC6-167A35A6E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15129"/>
              </p:ext>
            </p:extLst>
          </p:nvPr>
        </p:nvGraphicFramePr>
        <p:xfrm>
          <a:off x="8756874" y="4121369"/>
          <a:ext cx="3259615" cy="2593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632141505"/>
                    </a:ext>
                  </a:extLst>
                </a:gridCol>
                <a:gridCol w="642416">
                  <a:extLst>
                    <a:ext uri="{9D8B030D-6E8A-4147-A177-3AD203B41FA5}">
                      <a16:colId xmlns:a16="http://schemas.microsoft.com/office/drawing/2014/main" val="1109464113"/>
                    </a:ext>
                  </a:extLst>
                </a:gridCol>
                <a:gridCol w="142340">
                  <a:extLst>
                    <a:ext uri="{9D8B030D-6E8A-4147-A177-3AD203B41FA5}">
                      <a16:colId xmlns:a16="http://schemas.microsoft.com/office/drawing/2014/main" val="2570685854"/>
                    </a:ext>
                  </a:extLst>
                </a:gridCol>
                <a:gridCol w="1065213">
                  <a:extLst>
                    <a:ext uri="{9D8B030D-6E8A-4147-A177-3AD203B41FA5}">
                      <a16:colId xmlns:a16="http://schemas.microsoft.com/office/drawing/2014/main" val="1129571147"/>
                    </a:ext>
                  </a:extLst>
                </a:gridCol>
                <a:gridCol w="628596">
                  <a:extLst>
                    <a:ext uri="{9D8B030D-6E8A-4147-A177-3AD203B41FA5}">
                      <a16:colId xmlns:a16="http://schemas.microsoft.com/office/drawing/2014/main" val="1940163824"/>
                    </a:ext>
                  </a:extLst>
                </a:gridCol>
              </a:tblGrid>
              <a:tr h="1817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baseline="0" dirty="0">
                        <a:solidFill>
                          <a:schemeClr val="accent4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Planet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baseline="0" dirty="0">
                          <a:solidFill>
                            <a:schemeClr val="accent4"/>
                          </a:solidFill>
                          <a:effectLst/>
                          <a:latin typeface="+mn-lt"/>
                        </a:rPr>
                        <a:t>SLD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496933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Alderaan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Lotho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0881670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Bespin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Mandalore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972749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Coruscant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Naboo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32443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Dagobah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Onderon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715097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Polis Massa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240405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Fondor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Ryloth</a:t>
                      </a: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3994611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Geonosis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Starkiller</a:t>
                      </a:r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Base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9821536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Tatooine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418652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Iridonia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Vandor-1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16254"/>
                  </a:ext>
                </a:extLst>
              </a:tr>
              <a:tr h="2400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Kessel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baseline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Zygerria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5899476"/>
                  </a:ext>
                </a:extLst>
              </a:tr>
            </a:tbl>
          </a:graphicData>
        </a:graphic>
      </p:graphicFrame>
      <p:sp>
        <p:nvSpPr>
          <p:cNvPr id="25" name="Rectangle 5">
            <a:extLst>
              <a:ext uri="{FF2B5EF4-FFF2-40B4-BE49-F238E27FC236}">
                <a16:creationId xmlns:a16="http://schemas.microsoft.com/office/drawing/2014/main" id="{F3A4CCB7-86FF-9F33-7118-0EB7F06DC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088" y="5072229"/>
            <a:ext cx="34766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Char char="·"/>
            </a:pPr>
            <a:endParaRPr lang="en-US" sz="1400" b="1" dirty="0">
              <a:latin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100000"/>
              <a:buFont typeface="Symbol" pitchFamily="18" charset="2"/>
              <a:buNone/>
            </a:pPr>
            <a:r>
              <a:rPr lang="en-US" sz="2800" b="1" dirty="0">
                <a:solidFill>
                  <a:srgbClr val="CC00CC"/>
                </a:solidFill>
                <a:latin typeface="Arial" charset="0"/>
              </a:rPr>
              <a:t>Goal reached !!</a:t>
            </a:r>
            <a:r>
              <a:rPr lang="en-US" sz="1600" b="1" dirty="0"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258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4">
            <a:extLst>
              <a:ext uri="{FF2B5EF4-FFF2-40B4-BE49-F238E27FC236}">
                <a16:creationId xmlns:a16="http://schemas.microsoft.com/office/drawing/2014/main" id="{24445EE9-4473-B211-234F-8B4E0D41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678DAE-0A7A-EE49-A770-1FB43F64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xfrm>
            <a:off x="399673" y="894591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lnSpc>
                <a:spcPct val="140000"/>
              </a:lnSpc>
              <a:spcBef>
                <a:spcPts val="0"/>
              </a:spcBef>
            </a:pPr>
            <a:r>
              <a:rPr lang="en-US" b="1" i="1" u="sng" dirty="0">
                <a:solidFill>
                  <a:schemeClr val="accent2"/>
                </a:solidFill>
              </a:rPr>
              <a:t>Optimal?</a:t>
            </a:r>
            <a:r>
              <a:rPr lang="en-US" b="1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	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dirty="0"/>
              <a:t>No!</a:t>
            </a:r>
          </a:p>
          <a:p>
            <a:pPr lvl="2"/>
            <a:r>
              <a:rPr lang="en-US" dirty="0"/>
              <a:t>Found: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Endor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(450km) </a:t>
            </a:r>
          </a:p>
          <a:p>
            <a:pPr lvl="2"/>
            <a:r>
              <a:rPr lang="en-US" dirty="0">
                <a:sym typeface="Wingdings" pitchFamily="2" charset="2"/>
              </a:rPr>
              <a:t>Shorter: </a:t>
            </a:r>
            <a:r>
              <a:rPr lang="en-US" i="1" dirty="0" err="1">
                <a:solidFill>
                  <a:schemeClr val="accent2"/>
                </a:solidFill>
              </a:rPr>
              <a:t>Alderaan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 err="1">
                <a:solidFill>
                  <a:schemeClr val="accent2"/>
                </a:solidFill>
              </a:rPr>
              <a:t>Starkiller</a:t>
            </a:r>
            <a:r>
              <a:rPr lang="en-US" i="1" dirty="0">
                <a:solidFill>
                  <a:schemeClr val="accent2"/>
                </a:solidFill>
              </a:rPr>
              <a:t> Base 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</a:t>
            </a:r>
            <a:r>
              <a:rPr lang="en-US" i="1" dirty="0" err="1">
                <a:solidFill>
                  <a:schemeClr val="accent2"/>
                </a:solidFill>
                <a:sym typeface="Wingdings" pitchFamily="2" charset="2"/>
              </a:rPr>
              <a:t>Ryloth</a:t>
            </a:r>
            <a:r>
              <a:rPr lang="en-US" i="1" dirty="0">
                <a:solidFill>
                  <a:schemeClr val="accent2"/>
                </a:solidFill>
                <a:sym typeface="Wingdings" pitchFamily="2" charset="2"/>
              </a:rPr>
              <a:t>  Naboo Kessel </a:t>
            </a:r>
            <a:r>
              <a:rPr lang="en-US" b="1" i="1" dirty="0">
                <a:solidFill>
                  <a:schemeClr val="accent2"/>
                </a:solidFill>
                <a:sym typeface="Wingdings" pitchFamily="2" charset="2"/>
              </a:rPr>
              <a:t>(418km)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26B7248-A730-781B-C6E5-B1509E736D4C}"/>
              </a:ext>
            </a:extLst>
          </p:cNvPr>
          <p:cNvSpPr/>
          <p:nvPr/>
        </p:nvSpPr>
        <p:spPr>
          <a:xfrm>
            <a:off x="2133600" y="3381315"/>
            <a:ext cx="1643746" cy="52920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A5E88A3-C5C4-BEE7-B749-8B4D32E60CD8}"/>
              </a:ext>
            </a:extLst>
          </p:cNvPr>
          <p:cNvSpPr/>
          <p:nvPr/>
        </p:nvSpPr>
        <p:spPr>
          <a:xfrm>
            <a:off x="6634265" y="5649517"/>
            <a:ext cx="1577170" cy="581751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46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E88ED-B191-3E40-9824-414CDDD6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BFS v.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7" name="04-informed-search-BFS-vs-greedy-best-first-search-red-blob-games-2">
            <a:hlinkClick r:id="" action="ppaction://media"/>
            <a:extLst>
              <a:ext uri="{FF2B5EF4-FFF2-40B4-BE49-F238E27FC236}">
                <a16:creationId xmlns:a16="http://schemas.microsoft.com/office/drawing/2014/main" id="{7156490C-B096-0640-866A-770E16CE16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568450"/>
            <a:ext cx="7772400" cy="40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802E9-127A-EC44-9B04-837C8A1325C7}"/>
              </a:ext>
            </a:extLst>
          </p:cNvPr>
          <p:cNvSpPr/>
          <p:nvPr/>
        </p:nvSpPr>
        <p:spPr>
          <a:xfrm>
            <a:off x="380999" y="5634334"/>
            <a:ext cx="11222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www.redblobgames.com</a:t>
            </a:r>
            <a:r>
              <a:rPr lang="en-US" sz="2400" dirty="0">
                <a:hlinkClick r:id="rId6"/>
              </a:rPr>
              <a:t>/pathfinding/a-star/</a:t>
            </a:r>
            <a:r>
              <a:rPr lang="en-US" sz="2400" dirty="0" err="1">
                <a:hlinkClick r:id="rId6"/>
              </a:rPr>
              <a:t>introduction.html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5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>
            <a:extLst>
              <a:ext uri="{FF2B5EF4-FFF2-40B4-BE49-F238E27FC236}">
                <a16:creationId xmlns:a16="http://schemas.microsoft.com/office/drawing/2014/main" id="{081291DD-8D8C-D348-A486-F20D54117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87" y="1"/>
            <a:ext cx="12206087" cy="6865924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BE17-C410-A247-8C0D-F3CE54552585}"/>
              </a:ext>
            </a:extLst>
          </p:cNvPr>
          <p:cNvGrpSpPr/>
          <p:nvPr/>
        </p:nvGrpSpPr>
        <p:grpSpPr>
          <a:xfrm>
            <a:off x="1665038" y="511538"/>
            <a:ext cx="562291" cy="491140"/>
            <a:chOff x="1665038" y="511538"/>
            <a:chExt cx="562291" cy="49114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E9C98B-0A0C-0C43-B1E4-F55E657F152C}"/>
                </a:ext>
              </a:extLst>
            </p:cNvPr>
            <p:cNvCxnSpPr>
              <a:cxnSpLocks/>
              <a:stCxn id="23" idx="3"/>
              <a:endCxn id="7" idx="0"/>
            </p:cNvCxnSpPr>
            <p:nvPr/>
          </p:nvCxnSpPr>
          <p:spPr>
            <a:xfrm flipH="1">
              <a:off x="1871849" y="562878"/>
              <a:ext cx="355480" cy="43980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539672-0096-EF4E-A4CE-648A0A0777A2}"/>
                </a:ext>
              </a:extLst>
            </p:cNvPr>
            <p:cNvSpPr txBox="1"/>
            <p:nvPr/>
          </p:nvSpPr>
          <p:spPr>
            <a:xfrm>
              <a:off x="1665038" y="51153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F57F90B-CB26-304F-A878-DFCD2FCC7535}"/>
              </a:ext>
            </a:extLst>
          </p:cNvPr>
          <p:cNvGrpSpPr/>
          <p:nvPr/>
        </p:nvGrpSpPr>
        <p:grpSpPr>
          <a:xfrm>
            <a:off x="1114683" y="1377968"/>
            <a:ext cx="601715" cy="479238"/>
            <a:chOff x="1114683" y="1377968"/>
            <a:chExt cx="601715" cy="47923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5972C0-37EA-2649-9794-8229D4562291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 flipH="1">
              <a:off x="1583873" y="1377968"/>
              <a:ext cx="132525" cy="47923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E4E312-C06A-614C-BE5D-1E0F66C68D33}"/>
                </a:ext>
              </a:extLst>
            </p:cNvPr>
            <p:cNvSpPr txBox="1"/>
            <p:nvPr/>
          </p:nvSpPr>
          <p:spPr>
            <a:xfrm>
              <a:off x="1114683" y="1459224"/>
              <a:ext cx="5518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0EE358-5E8C-FA46-B1CB-7DFEC95858E3}"/>
              </a:ext>
            </a:extLst>
          </p:cNvPr>
          <p:cNvGrpSpPr/>
          <p:nvPr/>
        </p:nvGrpSpPr>
        <p:grpSpPr>
          <a:xfrm>
            <a:off x="2538230" y="562878"/>
            <a:ext cx="1303152" cy="2004934"/>
            <a:chOff x="2538230" y="562878"/>
            <a:chExt cx="1303152" cy="200493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3BF294-74D4-8641-8955-37880A41866B}"/>
                </a:ext>
              </a:extLst>
            </p:cNvPr>
            <p:cNvCxnSpPr>
              <a:cxnSpLocks/>
              <a:stCxn id="23" idx="5"/>
              <a:endCxn id="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25B9A9A-2516-0547-AB27-7581DF01BC75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37E0C6-209F-154B-80F2-F02782BAD70C}"/>
              </a:ext>
            </a:extLst>
          </p:cNvPr>
          <p:cNvGrpSpPr/>
          <p:nvPr/>
        </p:nvGrpSpPr>
        <p:grpSpPr>
          <a:xfrm>
            <a:off x="1803712" y="2077045"/>
            <a:ext cx="1932068" cy="646218"/>
            <a:chOff x="1803712" y="2077045"/>
            <a:chExt cx="1932068" cy="6462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218A35-7981-6046-92E9-7790A3226B56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D189B65-110E-2545-8790-6B72D1F7C2CD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7DAA94B-32AF-D54E-AD31-DCD914E934AF}"/>
              </a:ext>
            </a:extLst>
          </p:cNvPr>
          <p:cNvGrpSpPr/>
          <p:nvPr/>
        </p:nvGrpSpPr>
        <p:grpSpPr>
          <a:xfrm>
            <a:off x="987762" y="2296885"/>
            <a:ext cx="596111" cy="1137513"/>
            <a:chOff x="987762" y="2296885"/>
            <a:chExt cx="596111" cy="113751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D00223E-CE83-0240-8F8C-782550AA1AE1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1583873" y="2296885"/>
              <a:ext cx="0" cy="113751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BE6DA15-473F-2844-A54C-0D32BC317657}"/>
                </a:ext>
              </a:extLst>
            </p:cNvPr>
            <p:cNvSpPr txBox="1"/>
            <p:nvPr/>
          </p:nvSpPr>
          <p:spPr>
            <a:xfrm>
              <a:off x="987762" y="275843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118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AAD2548-3B9A-2A45-AD9B-42FB882C6D88}"/>
              </a:ext>
            </a:extLst>
          </p:cNvPr>
          <p:cNvGrpSpPr/>
          <p:nvPr/>
        </p:nvGrpSpPr>
        <p:grpSpPr>
          <a:xfrm>
            <a:off x="1739323" y="3809688"/>
            <a:ext cx="1199884" cy="606333"/>
            <a:chOff x="1739323" y="3809688"/>
            <a:chExt cx="1199884" cy="60633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490E8C0-F456-EA48-A6D5-A342BAF923D4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1739323" y="3809688"/>
              <a:ext cx="1199884" cy="355355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04148F-4B7D-E044-AC0B-EF1CCFFD14B8}"/>
                </a:ext>
              </a:extLst>
            </p:cNvPr>
            <p:cNvSpPr txBox="1"/>
            <p:nvPr/>
          </p:nvSpPr>
          <p:spPr>
            <a:xfrm>
              <a:off x="1920523" y="404668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111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F93A810-691A-CF49-9765-7F46F0471551}"/>
              </a:ext>
            </a:extLst>
          </p:cNvPr>
          <p:cNvGrpSpPr/>
          <p:nvPr/>
        </p:nvGrpSpPr>
        <p:grpSpPr>
          <a:xfrm>
            <a:off x="2650109" y="4540333"/>
            <a:ext cx="486113" cy="383780"/>
            <a:chOff x="2650109" y="4540333"/>
            <a:chExt cx="486113" cy="38378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87B06B-FDCA-0B48-B90F-9107C0A95F44}"/>
                </a:ext>
              </a:extLst>
            </p:cNvPr>
            <p:cNvCxnSpPr>
              <a:cxnSpLocks/>
              <a:stCxn id="13" idx="4"/>
              <a:endCxn id="14" idx="0"/>
            </p:cNvCxnSpPr>
            <p:nvPr/>
          </p:nvCxnSpPr>
          <p:spPr>
            <a:xfrm>
              <a:off x="3094658" y="4540333"/>
              <a:ext cx="41564" cy="3262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2597DA-FB6E-144E-9985-70A38913B373}"/>
                </a:ext>
              </a:extLst>
            </p:cNvPr>
            <p:cNvSpPr txBox="1"/>
            <p:nvPr/>
          </p:nvSpPr>
          <p:spPr>
            <a:xfrm>
              <a:off x="2650109" y="4554781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70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4A052CF-F65F-F241-A3DF-17409DBDBBEC}"/>
              </a:ext>
            </a:extLst>
          </p:cNvPr>
          <p:cNvGrpSpPr/>
          <p:nvPr/>
        </p:nvGrpSpPr>
        <p:grpSpPr>
          <a:xfrm>
            <a:off x="2647098" y="5306292"/>
            <a:ext cx="489124" cy="452083"/>
            <a:chOff x="2647098" y="5306292"/>
            <a:chExt cx="489124" cy="45208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688BAD-979F-9243-B353-C5ABB5DA66E5}"/>
                </a:ext>
              </a:extLst>
            </p:cNvPr>
            <p:cNvCxnSpPr>
              <a:cxnSpLocks/>
              <a:stCxn id="14" idx="4"/>
              <a:endCxn id="15" idx="0"/>
            </p:cNvCxnSpPr>
            <p:nvPr/>
          </p:nvCxnSpPr>
          <p:spPr>
            <a:xfrm flipH="1">
              <a:off x="3094657" y="5306292"/>
              <a:ext cx="41565" cy="433156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110D86D-7BAE-A147-96AE-AA18310BBAF2}"/>
                </a:ext>
              </a:extLst>
            </p:cNvPr>
            <p:cNvSpPr txBox="1"/>
            <p:nvPr/>
          </p:nvSpPr>
          <p:spPr>
            <a:xfrm>
              <a:off x="2647098" y="538904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75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DB741A-5CDD-2E41-9D6D-EE2A92B4D14A}"/>
              </a:ext>
            </a:extLst>
          </p:cNvPr>
          <p:cNvGrpSpPr/>
          <p:nvPr/>
        </p:nvGrpSpPr>
        <p:grpSpPr>
          <a:xfrm>
            <a:off x="3314496" y="5739448"/>
            <a:ext cx="1305995" cy="439679"/>
            <a:chOff x="3314496" y="5739448"/>
            <a:chExt cx="1305995" cy="43967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6010AFA-FEE9-5D48-8076-F57278F08CF8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 flipV="1">
              <a:off x="3314496" y="5959288"/>
              <a:ext cx="1305995" cy="21983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A2EF620-5E43-334B-833C-E7C422BD852E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6C3629C-E65C-C441-8190-7FA149BF89D8}"/>
              </a:ext>
            </a:extLst>
          </p:cNvPr>
          <p:cNvGrpSpPr/>
          <p:nvPr/>
        </p:nvGrpSpPr>
        <p:grpSpPr>
          <a:xfrm>
            <a:off x="4175459" y="2458153"/>
            <a:ext cx="1626298" cy="413551"/>
            <a:chOff x="4175459" y="2458153"/>
            <a:chExt cx="1626298" cy="41355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E02C66E-BAC4-104C-B9EE-FDA58F10C0BD}"/>
                </a:ext>
              </a:extLst>
            </p:cNvPr>
            <p:cNvCxnSpPr>
              <a:cxnSpLocks/>
              <a:stCxn id="10" idx="2"/>
              <a:endCxn id="9" idx="6"/>
            </p:cNvCxnSpPr>
            <p:nvPr/>
          </p:nvCxnSpPr>
          <p:spPr>
            <a:xfrm flipH="1" flipV="1">
              <a:off x="4175459" y="2723263"/>
              <a:ext cx="1626298" cy="14844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44B09AD-B811-F04D-B9F0-8BECE1BAFC5C}"/>
                </a:ext>
              </a:extLst>
            </p:cNvPr>
            <p:cNvSpPr txBox="1"/>
            <p:nvPr/>
          </p:nvSpPr>
          <p:spPr>
            <a:xfrm>
              <a:off x="4849497" y="245815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99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D4B136-C140-5A46-A5F8-E8EA2A13302C}"/>
              </a:ext>
            </a:extLst>
          </p:cNvPr>
          <p:cNvGrpSpPr/>
          <p:nvPr/>
        </p:nvGrpSpPr>
        <p:grpSpPr>
          <a:xfrm>
            <a:off x="3955620" y="2943102"/>
            <a:ext cx="734799" cy="550287"/>
            <a:chOff x="3955620" y="2943102"/>
            <a:chExt cx="734799" cy="55028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FD7EFD7-A5B5-EA4A-A65A-FF277BB56C5C}"/>
                </a:ext>
              </a:extLst>
            </p:cNvPr>
            <p:cNvCxnSpPr>
              <a:cxnSpLocks/>
              <a:stCxn id="11" idx="1"/>
              <a:endCxn id="9" idx="4"/>
            </p:cNvCxnSpPr>
            <p:nvPr/>
          </p:nvCxnSpPr>
          <p:spPr>
            <a:xfrm flipH="1" flipV="1">
              <a:off x="3955620" y="2943102"/>
              <a:ext cx="349251" cy="55028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8C5F655-777A-A940-A069-A08A7C940219}"/>
                </a:ext>
              </a:extLst>
            </p:cNvPr>
            <p:cNvSpPr txBox="1"/>
            <p:nvPr/>
          </p:nvSpPr>
          <p:spPr>
            <a:xfrm>
              <a:off x="4242861" y="300213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80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9A1BC80-13A5-1B4F-95BA-AC15864FDE9A}"/>
              </a:ext>
            </a:extLst>
          </p:cNvPr>
          <p:cNvGrpSpPr/>
          <p:nvPr/>
        </p:nvGrpSpPr>
        <p:grpSpPr>
          <a:xfrm>
            <a:off x="4615772" y="3804290"/>
            <a:ext cx="1470213" cy="700869"/>
            <a:chOff x="4615772" y="3804290"/>
            <a:chExt cx="1470213" cy="70086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0BE4B39-7A69-B646-AF3D-CA5C8EA13027}"/>
                </a:ext>
              </a:extLst>
            </p:cNvPr>
            <p:cNvCxnSpPr>
              <a:cxnSpLocks/>
              <a:stCxn id="11" idx="5"/>
              <a:endCxn id="17" idx="1"/>
            </p:cNvCxnSpPr>
            <p:nvPr/>
          </p:nvCxnSpPr>
          <p:spPr>
            <a:xfrm>
              <a:off x="4615772" y="3804290"/>
              <a:ext cx="1470213" cy="580592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E37595F-8B21-F44D-AC49-699CD8410DC6}"/>
                </a:ext>
              </a:extLst>
            </p:cNvPr>
            <p:cNvSpPr txBox="1"/>
            <p:nvPr/>
          </p:nvSpPr>
          <p:spPr>
            <a:xfrm>
              <a:off x="5039128" y="4135827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97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D2CC956-B0C3-744C-8A66-D251E05DDA42}"/>
              </a:ext>
            </a:extLst>
          </p:cNvPr>
          <p:cNvGrpSpPr/>
          <p:nvPr/>
        </p:nvGrpSpPr>
        <p:grpSpPr>
          <a:xfrm>
            <a:off x="4070864" y="3868679"/>
            <a:ext cx="769467" cy="2090608"/>
            <a:chOff x="4070864" y="3868679"/>
            <a:chExt cx="769467" cy="209060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F81BB91-FD0D-B249-9A0E-EEF1009B947E}"/>
                </a:ext>
              </a:extLst>
            </p:cNvPr>
            <p:cNvCxnSpPr>
              <a:cxnSpLocks/>
              <a:stCxn id="16" idx="0"/>
              <a:endCxn id="11" idx="4"/>
            </p:cNvCxnSpPr>
            <p:nvPr/>
          </p:nvCxnSpPr>
          <p:spPr>
            <a:xfrm flipH="1" flipV="1">
              <a:off x="4460322" y="3868679"/>
              <a:ext cx="380009" cy="209060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71884C4-64A4-244B-B97D-F214B255607E}"/>
                </a:ext>
              </a:extLst>
            </p:cNvPr>
            <p:cNvSpPr txBox="1"/>
            <p:nvPr/>
          </p:nvSpPr>
          <p:spPr>
            <a:xfrm>
              <a:off x="4070864" y="4952439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146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08B9885-82D6-9047-B324-8718A8396D54}"/>
              </a:ext>
            </a:extLst>
          </p:cNvPr>
          <p:cNvGrpSpPr/>
          <p:nvPr/>
        </p:nvGrpSpPr>
        <p:grpSpPr>
          <a:xfrm>
            <a:off x="4995781" y="4695783"/>
            <a:ext cx="1090204" cy="1327893"/>
            <a:chOff x="4995781" y="4695783"/>
            <a:chExt cx="1090204" cy="1327893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917A935-A481-3E4D-A34E-B5516855567B}"/>
                </a:ext>
              </a:extLst>
            </p:cNvPr>
            <p:cNvCxnSpPr>
              <a:cxnSpLocks/>
              <a:stCxn id="16" idx="7"/>
              <a:endCxn id="17" idx="3"/>
            </p:cNvCxnSpPr>
            <p:nvPr/>
          </p:nvCxnSpPr>
          <p:spPr>
            <a:xfrm flipV="1">
              <a:off x="4995781" y="4695783"/>
              <a:ext cx="1090204" cy="132789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B3317D5-D8D1-4C40-8485-5B8E2C2B2061}"/>
                </a:ext>
              </a:extLst>
            </p:cNvPr>
            <p:cNvSpPr txBox="1"/>
            <p:nvPr/>
          </p:nvSpPr>
          <p:spPr>
            <a:xfrm>
              <a:off x="5504757" y="5389043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138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FDDFF1-D76C-714E-BDF1-780E47649F73}"/>
              </a:ext>
            </a:extLst>
          </p:cNvPr>
          <p:cNvGrpSpPr/>
          <p:nvPr/>
        </p:nvGrpSpPr>
        <p:grpSpPr>
          <a:xfrm>
            <a:off x="6461275" y="4540333"/>
            <a:ext cx="1269626" cy="804349"/>
            <a:chOff x="6461275" y="4540333"/>
            <a:chExt cx="1269626" cy="804349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FA65C3B-8D67-0845-8C9E-5C379F610763}"/>
                </a:ext>
              </a:extLst>
            </p:cNvPr>
            <p:cNvCxnSpPr>
              <a:cxnSpLocks/>
              <a:stCxn id="17" idx="6"/>
              <a:endCxn id="18" idx="1"/>
            </p:cNvCxnSpPr>
            <p:nvPr/>
          </p:nvCxnSpPr>
          <p:spPr>
            <a:xfrm>
              <a:off x="6461275" y="4540333"/>
              <a:ext cx="1269626" cy="663801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95DFCA7-6BB7-864B-86D8-67B617CA5712}"/>
                </a:ext>
              </a:extLst>
            </p:cNvPr>
            <p:cNvSpPr txBox="1"/>
            <p:nvPr/>
          </p:nvSpPr>
          <p:spPr>
            <a:xfrm>
              <a:off x="6855151" y="4975350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101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98538E-C8C4-BB43-AAA8-0EE88DD21924}"/>
              </a:ext>
            </a:extLst>
          </p:cNvPr>
          <p:cNvGrpSpPr/>
          <p:nvPr/>
        </p:nvGrpSpPr>
        <p:grpSpPr>
          <a:xfrm>
            <a:off x="6177047" y="3027154"/>
            <a:ext cx="1553854" cy="2176980"/>
            <a:chOff x="6177047" y="3027154"/>
            <a:chExt cx="1553854" cy="217698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0FB7203-DE69-B344-BF95-EA65B68C1817}"/>
                </a:ext>
              </a:extLst>
            </p:cNvPr>
            <p:cNvCxnSpPr>
              <a:cxnSpLocks/>
              <a:stCxn id="10" idx="5"/>
              <a:endCxn id="18" idx="1"/>
            </p:cNvCxnSpPr>
            <p:nvPr/>
          </p:nvCxnSpPr>
          <p:spPr>
            <a:xfrm>
              <a:off x="6177047" y="3027154"/>
              <a:ext cx="1553854" cy="217698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9C6B21-F10F-B347-AE82-A3C1BB318083}"/>
                </a:ext>
              </a:extLst>
            </p:cNvPr>
            <p:cNvSpPr txBox="1"/>
            <p:nvPr/>
          </p:nvSpPr>
          <p:spPr>
            <a:xfrm>
              <a:off x="7062168" y="3983356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211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F6EE356-01D2-2345-B088-9588EB35B651}"/>
              </a:ext>
            </a:extLst>
          </p:cNvPr>
          <p:cNvGrpSpPr/>
          <p:nvPr/>
        </p:nvGrpSpPr>
        <p:grpSpPr>
          <a:xfrm>
            <a:off x="8106191" y="4793966"/>
            <a:ext cx="782959" cy="565619"/>
            <a:chOff x="8106191" y="4793966"/>
            <a:chExt cx="782959" cy="565619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97B0A9-C475-864C-BB66-C48CDFC391D6}"/>
                </a:ext>
              </a:extLst>
            </p:cNvPr>
            <p:cNvCxnSpPr>
              <a:cxnSpLocks/>
              <a:stCxn id="6" idx="3"/>
              <a:endCxn id="18" idx="6"/>
            </p:cNvCxnSpPr>
            <p:nvPr/>
          </p:nvCxnSpPr>
          <p:spPr>
            <a:xfrm flipH="1">
              <a:off x="8106191" y="4990541"/>
              <a:ext cx="782959" cy="36904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9AC0BF1-4DCD-8445-9286-FF06D2DA98AA}"/>
                </a:ext>
              </a:extLst>
            </p:cNvPr>
            <p:cNvSpPr txBox="1"/>
            <p:nvPr/>
          </p:nvSpPr>
          <p:spPr>
            <a:xfrm>
              <a:off x="8183382" y="479396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85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567D439-319F-FC40-BDEC-C518383CFC23}"/>
              </a:ext>
            </a:extLst>
          </p:cNvPr>
          <p:cNvGrpSpPr/>
          <p:nvPr/>
        </p:nvGrpSpPr>
        <p:grpSpPr>
          <a:xfrm>
            <a:off x="7507122" y="5579424"/>
            <a:ext cx="581609" cy="771484"/>
            <a:chOff x="7507122" y="5579424"/>
            <a:chExt cx="581609" cy="77148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31EC5B6-E0E8-1A43-8665-F95E3ACDF6E2}"/>
                </a:ext>
              </a:extLst>
            </p:cNvPr>
            <p:cNvCxnSpPr>
              <a:cxnSpLocks/>
              <a:stCxn id="18" idx="4"/>
              <a:endCxn id="19" idx="7"/>
            </p:cNvCxnSpPr>
            <p:nvPr/>
          </p:nvCxnSpPr>
          <p:spPr>
            <a:xfrm flipH="1">
              <a:off x="7507122" y="5579424"/>
              <a:ext cx="379230" cy="7491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B22D868-58EB-2847-AF93-02726DE2E881}"/>
                </a:ext>
              </a:extLst>
            </p:cNvPr>
            <p:cNvSpPr txBox="1"/>
            <p:nvPr/>
          </p:nvSpPr>
          <p:spPr>
            <a:xfrm>
              <a:off x="7641173" y="5981576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0DAFEB8-52F9-0748-9786-8AD0B880D90F}"/>
              </a:ext>
            </a:extLst>
          </p:cNvPr>
          <p:cNvGrpSpPr/>
          <p:nvPr/>
        </p:nvGrpSpPr>
        <p:grpSpPr>
          <a:xfrm>
            <a:off x="9264440" y="4494974"/>
            <a:ext cx="1068375" cy="369332"/>
            <a:chOff x="9264440" y="4494974"/>
            <a:chExt cx="1068375" cy="36933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4B3F772-00D0-2B41-B715-B653B96EF21D}"/>
                </a:ext>
              </a:extLst>
            </p:cNvPr>
            <p:cNvCxnSpPr>
              <a:cxnSpLocks/>
              <a:stCxn id="24" idx="2"/>
              <a:endCxn id="6" idx="6"/>
            </p:cNvCxnSpPr>
            <p:nvPr/>
          </p:nvCxnSpPr>
          <p:spPr>
            <a:xfrm flipH="1">
              <a:off x="9264440" y="4835091"/>
              <a:ext cx="1068375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3F1F33B-C6E5-594C-9CE4-4C3C8C2A4C40}"/>
                </a:ext>
              </a:extLst>
            </p:cNvPr>
            <p:cNvSpPr txBox="1"/>
            <p:nvPr/>
          </p:nvSpPr>
          <p:spPr>
            <a:xfrm>
              <a:off x="9699315" y="449497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98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96B1B8-6410-F446-9555-165DD5036113}"/>
              </a:ext>
            </a:extLst>
          </p:cNvPr>
          <p:cNvGrpSpPr/>
          <p:nvPr/>
        </p:nvGrpSpPr>
        <p:grpSpPr>
          <a:xfrm>
            <a:off x="8183382" y="1020464"/>
            <a:ext cx="972559" cy="532008"/>
            <a:chOff x="8183382" y="1020464"/>
            <a:chExt cx="972559" cy="532008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E5631AA-5A66-FB46-9B63-633E7B9E4C50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83382" y="1129989"/>
              <a:ext cx="972559" cy="422483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F8AD038-3985-FD46-949E-94B07B3CC4C5}"/>
                </a:ext>
              </a:extLst>
            </p:cNvPr>
            <p:cNvSpPr txBox="1"/>
            <p:nvPr/>
          </p:nvSpPr>
          <p:spPr>
            <a:xfrm>
              <a:off x="8630940" y="1020464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87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202BD8-2E3F-6445-8328-75126B594125}"/>
              </a:ext>
            </a:extLst>
          </p:cNvPr>
          <p:cNvGrpSpPr/>
          <p:nvPr/>
        </p:nvGrpSpPr>
        <p:grpSpPr>
          <a:xfrm>
            <a:off x="9466842" y="1863373"/>
            <a:ext cx="779343" cy="924278"/>
            <a:chOff x="9466842" y="1863373"/>
            <a:chExt cx="779343" cy="92427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211B618-C73F-7F4E-AFC7-0D2B8310D1C6}"/>
                </a:ext>
              </a:extLst>
            </p:cNvPr>
            <p:cNvCxnSpPr>
              <a:cxnSpLocks/>
              <a:stCxn id="21" idx="5"/>
              <a:endCxn id="22" idx="1"/>
            </p:cNvCxnSpPr>
            <p:nvPr/>
          </p:nvCxnSpPr>
          <p:spPr>
            <a:xfrm>
              <a:off x="9466842" y="1863373"/>
              <a:ext cx="490683" cy="924278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089706F-F196-224D-B94F-BBB398DEE0D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3F7891-3D7F-8E44-B14B-957F28695F28}"/>
              </a:ext>
            </a:extLst>
          </p:cNvPr>
          <p:cNvGrpSpPr/>
          <p:nvPr/>
        </p:nvGrpSpPr>
        <p:grpSpPr>
          <a:xfrm>
            <a:off x="9200051" y="3162941"/>
            <a:ext cx="1022844" cy="1516699"/>
            <a:chOff x="9200051" y="3162941"/>
            <a:chExt cx="1022844" cy="151669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02B7C0-9CAC-5E46-B90E-0BD3873A039E}"/>
                </a:ext>
              </a:extLst>
            </p:cNvPr>
            <p:cNvCxnSpPr>
              <a:cxnSpLocks/>
              <a:stCxn id="22" idx="4"/>
              <a:endCxn id="6" idx="7"/>
            </p:cNvCxnSpPr>
            <p:nvPr/>
          </p:nvCxnSpPr>
          <p:spPr>
            <a:xfrm flipH="1">
              <a:off x="9200051" y="3162941"/>
              <a:ext cx="912925" cy="151669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EE6C8B1-DE6B-0D49-825E-206FA4E2A711}"/>
                </a:ext>
              </a:extLst>
            </p:cNvPr>
            <p:cNvSpPr txBox="1"/>
            <p:nvPr/>
          </p:nvSpPr>
          <p:spPr>
            <a:xfrm>
              <a:off x="9643890" y="3853171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142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81B342B-F6F5-4E4D-B117-5D7C0916DB3A}"/>
              </a:ext>
            </a:extLst>
          </p:cNvPr>
          <p:cNvGrpSpPr/>
          <p:nvPr/>
        </p:nvGrpSpPr>
        <p:grpSpPr>
          <a:xfrm>
            <a:off x="10708105" y="4990541"/>
            <a:ext cx="771565" cy="834014"/>
            <a:chOff x="10708105" y="4990541"/>
            <a:chExt cx="771565" cy="83401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3365A6F-EA42-8B4E-8A78-66213E5E714B}"/>
                </a:ext>
              </a:extLst>
            </p:cNvPr>
            <p:cNvCxnSpPr>
              <a:cxnSpLocks/>
              <a:stCxn id="24" idx="5"/>
              <a:endCxn id="25" idx="0"/>
            </p:cNvCxnSpPr>
            <p:nvPr/>
          </p:nvCxnSpPr>
          <p:spPr>
            <a:xfrm>
              <a:off x="10708105" y="4990541"/>
              <a:ext cx="463955" cy="83401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A851702-E4D2-4546-9B3F-130012FDB109}"/>
                </a:ext>
              </a:extLst>
            </p:cNvPr>
            <p:cNvSpPr txBox="1"/>
            <p:nvPr/>
          </p:nvSpPr>
          <p:spPr>
            <a:xfrm>
              <a:off x="11032112" y="5271118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86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F77E2F-0B39-6A47-A08C-C087B9AF7B9A}"/>
              </a:ext>
            </a:extLst>
          </p:cNvPr>
          <p:cNvGrpSpPr/>
          <p:nvPr/>
        </p:nvGrpSpPr>
        <p:grpSpPr>
          <a:xfrm>
            <a:off x="2162940" y="118084"/>
            <a:ext cx="1493192" cy="509183"/>
            <a:chOff x="2162940" y="118084"/>
            <a:chExt cx="1493192" cy="50918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F11B64-5287-3644-82C9-35C5B8686938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D77249-4BBE-E643-A5DA-18A7A58E4768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F1FD101-EA15-1641-87CC-400A3131BA89}"/>
              </a:ext>
            </a:extLst>
          </p:cNvPr>
          <p:cNvGrpSpPr/>
          <p:nvPr/>
        </p:nvGrpSpPr>
        <p:grpSpPr>
          <a:xfrm>
            <a:off x="569517" y="709168"/>
            <a:ext cx="1522171" cy="733189"/>
            <a:chOff x="569517" y="709168"/>
            <a:chExt cx="1522171" cy="73318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14A98F-B44B-0C40-B635-481D365F8ECD}"/>
                </a:ext>
              </a:extLst>
            </p:cNvPr>
            <p:cNvSpPr/>
            <p:nvPr/>
          </p:nvSpPr>
          <p:spPr>
            <a:xfrm>
              <a:off x="1652009" y="100267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751A668-D35B-0E4D-BE73-0032EE8195CB}"/>
                </a:ext>
              </a:extLst>
            </p:cNvPr>
            <p:cNvSpPr/>
            <p:nvPr/>
          </p:nvSpPr>
          <p:spPr>
            <a:xfrm>
              <a:off x="569517" y="709168"/>
              <a:ext cx="125226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Coruscant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C4554E0-3B4F-354A-9076-6397F8746EB1}"/>
              </a:ext>
            </a:extLst>
          </p:cNvPr>
          <p:cNvGrpSpPr/>
          <p:nvPr/>
        </p:nvGrpSpPr>
        <p:grpSpPr>
          <a:xfrm>
            <a:off x="319177" y="1797206"/>
            <a:ext cx="1484535" cy="499679"/>
            <a:chOff x="319177" y="1797206"/>
            <a:chExt cx="1484535" cy="49967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EB5876-7992-5F4E-975B-F94D51AF9340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954A569-ADF9-C946-ABCD-A604E0C54821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2E0FE03-7385-DE4C-902C-71BE827D47AD}"/>
              </a:ext>
            </a:extLst>
          </p:cNvPr>
          <p:cNvGrpSpPr/>
          <p:nvPr/>
        </p:nvGrpSpPr>
        <p:grpSpPr>
          <a:xfrm>
            <a:off x="360669" y="3434398"/>
            <a:ext cx="1443043" cy="670082"/>
            <a:chOff x="360669" y="3434398"/>
            <a:chExt cx="1443043" cy="67008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D6DC3F-8383-1746-A9CB-54F77A1F606B}"/>
                </a:ext>
              </a:extLst>
            </p:cNvPr>
            <p:cNvSpPr/>
            <p:nvPr/>
          </p:nvSpPr>
          <p:spPr>
            <a:xfrm>
              <a:off x="1364033" y="343439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B1EDDC0E-D4D2-3349-A03E-91FB04B78152}"/>
                </a:ext>
              </a:extLst>
            </p:cNvPr>
            <p:cNvSpPr/>
            <p:nvPr/>
          </p:nvSpPr>
          <p:spPr>
            <a:xfrm>
              <a:off x="360669" y="3735148"/>
              <a:ext cx="1056700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Tatooine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324B3A8-6A49-444F-9A93-2FCE33427477}"/>
              </a:ext>
            </a:extLst>
          </p:cNvPr>
          <p:cNvGrpSpPr/>
          <p:nvPr/>
        </p:nvGrpSpPr>
        <p:grpSpPr>
          <a:xfrm>
            <a:off x="2807076" y="3757448"/>
            <a:ext cx="1433406" cy="782885"/>
            <a:chOff x="2807076" y="3757448"/>
            <a:chExt cx="1433406" cy="7828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9781E7-4F9C-8A47-A65A-EC98580E09E9}"/>
                </a:ext>
              </a:extLst>
            </p:cNvPr>
            <p:cNvSpPr/>
            <p:nvPr/>
          </p:nvSpPr>
          <p:spPr>
            <a:xfrm>
              <a:off x="2874818" y="410065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3240276-E4A8-BB40-AEE4-81EDB94A308E}"/>
                </a:ext>
              </a:extLst>
            </p:cNvPr>
            <p:cNvSpPr/>
            <p:nvPr/>
          </p:nvSpPr>
          <p:spPr>
            <a:xfrm>
              <a:off x="2807076" y="3757448"/>
              <a:ext cx="143340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Lotho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Minor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CCD03D0-5DCE-B141-B97C-B455255651BC}"/>
              </a:ext>
            </a:extLst>
          </p:cNvPr>
          <p:cNvGrpSpPr/>
          <p:nvPr/>
        </p:nvGrpSpPr>
        <p:grpSpPr>
          <a:xfrm>
            <a:off x="1671618" y="4805763"/>
            <a:ext cx="1684443" cy="500529"/>
            <a:chOff x="1671618" y="4805763"/>
            <a:chExt cx="1684443" cy="5005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A1C621-2C70-EE41-900A-00CEA972088F}"/>
                </a:ext>
              </a:extLst>
            </p:cNvPr>
            <p:cNvSpPr/>
            <p:nvPr/>
          </p:nvSpPr>
          <p:spPr>
            <a:xfrm>
              <a:off x="2916382" y="486661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50A9721B-16E2-6046-B8E0-5CBAFF8B9726}"/>
                </a:ext>
              </a:extLst>
            </p:cNvPr>
            <p:cNvSpPr/>
            <p:nvPr/>
          </p:nvSpPr>
          <p:spPr>
            <a:xfrm>
              <a:off x="1671618" y="4805763"/>
              <a:ext cx="12769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Mandalore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5EB7C79-173E-8A4B-A2A6-08B8E60E9866}"/>
              </a:ext>
            </a:extLst>
          </p:cNvPr>
          <p:cNvGrpSpPr/>
          <p:nvPr/>
        </p:nvGrpSpPr>
        <p:grpSpPr>
          <a:xfrm>
            <a:off x="1782262" y="5739448"/>
            <a:ext cx="1532234" cy="439679"/>
            <a:chOff x="1782262" y="5739448"/>
            <a:chExt cx="1532234" cy="43967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62102D5-B41C-4540-846D-277CABB86113}"/>
                </a:ext>
              </a:extLst>
            </p:cNvPr>
            <p:cNvSpPr/>
            <p:nvPr/>
          </p:nvSpPr>
          <p:spPr>
            <a:xfrm>
              <a:off x="2874817" y="5739448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5866709-5A5A-2149-9DED-971D707D4C7D}"/>
                </a:ext>
              </a:extLst>
            </p:cNvPr>
            <p:cNvSpPr/>
            <p:nvPr/>
          </p:nvSpPr>
          <p:spPr>
            <a:xfrm>
              <a:off x="1782262" y="5769357"/>
              <a:ext cx="112402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65DD7CF-D6D8-2B4E-8BF7-DA65BAA5CEC0}"/>
              </a:ext>
            </a:extLst>
          </p:cNvPr>
          <p:cNvGrpSpPr/>
          <p:nvPr/>
        </p:nvGrpSpPr>
        <p:grpSpPr>
          <a:xfrm>
            <a:off x="3735780" y="2137071"/>
            <a:ext cx="1750906" cy="806031"/>
            <a:chOff x="3735780" y="2137071"/>
            <a:chExt cx="1750906" cy="80603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FE3D8A-70BB-A747-ADCD-EB6C143A8A80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209765-7D3A-8348-BE34-5043048AB0B8}"/>
                </a:ext>
              </a:extLst>
            </p:cNvPr>
            <p:cNvSpPr/>
            <p:nvPr/>
          </p:nvSpPr>
          <p:spPr>
            <a:xfrm>
              <a:off x="3820845" y="2137071"/>
              <a:ext cx="166584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Starkiller</a:t>
              </a:r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 Base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3C53B28-4612-9C48-AD5D-0DA88582BFC0}"/>
              </a:ext>
            </a:extLst>
          </p:cNvPr>
          <p:cNvGrpSpPr/>
          <p:nvPr/>
        </p:nvGrpSpPr>
        <p:grpSpPr>
          <a:xfrm>
            <a:off x="4240482" y="3402582"/>
            <a:ext cx="1236719" cy="466097"/>
            <a:chOff x="4240482" y="3402582"/>
            <a:chExt cx="1236719" cy="46609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5312B-1944-3A42-80BA-49AF497BF9E5}"/>
                </a:ext>
              </a:extLst>
            </p:cNvPr>
            <p:cNvSpPr/>
            <p:nvPr/>
          </p:nvSpPr>
          <p:spPr>
            <a:xfrm>
              <a:off x="4240482" y="3429000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4B721BB-E6EB-D841-823E-A4975A009B1B}"/>
                </a:ext>
              </a:extLst>
            </p:cNvPr>
            <p:cNvSpPr/>
            <p:nvPr/>
          </p:nvSpPr>
          <p:spPr>
            <a:xfrm>
              <a:off x="4633700" y="3402582"/>
              <a:ext cx="84350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Ryloth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F588E65-07B0-AB48-9839-4903A81F8F62}"/>
              </a:ext>
            </a:extLst>
          </p:cNvPr>
          <p:cNvGrpSpPr/>
          <p:nvPr/>
        </p:nvGrpSpPr>
        <p:grpSpPr>
          <a:xfrm>
            <a:off x="5801757" y="2318757"/>
            <a:ext cx="921038" cy="772786"/>
            <a:chOff x="5801757" y="2318757"/>
            <a:chExt cx="921038" cy="77278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1B3979-8827-CE45-8EBF-AD691B0346BC}"/>
                </a:ext>
              </a:extLst>
            </p:cNvPr>
            <p:cNvSpPr/>
            <p:nvPr/>
          </p:nvSpPr>
          <p:spPr>
            <a:xfrm>
              <a:off x="5801757" y="265186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162A945-6D92-4F4F-8698-91D923F5B184}"/>
                </a:ext>
              </a:extLst>
            </p:cNvPr>
            <p:cNvSpPr/>
            <p:nvPr/>
          </p:nvSpPr>
          <p:spPr>
            <a:xfrm>
              <a:off x="5922576" y="2318757"/>
              <a:ext cx="80021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Endor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E99AA17-B56B-E74B-81B4-1293D2139A7F}"/>
              </a:ext>
            </a:extLst>
          </p:cNvPr>
          <p:cNvGrpSpPr/>
          <p:nvPr/>
        </p:nvGrpSpPr>
        <p:grpSpPr>
          <a:xfrm>
            <a:off x="7666512" y="5139745"/>
            <a:ext cx="1113579" cy="738014"/>
            <a:chOff x="7666512" y="5139745"/>
            <a:chExt cx="1113579" cy="73801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FC363E-4857-B540-9D38-68F36FC414BC}"/>
                </a:ext>
              </a:extLst>
            </p:cNvPr>
            <p:cNvSpPr/>
            <p:nvPr/>
          </p:nvSpPr>
          <p:spPr>
            <a:xfrm>
              <a:off x="7666512" y="513974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0366BD4-A6CE-2C40-BB48-1C406AE6834A}"/>
                </a:ext>
              </a:extLst>
            </p:cNvPr>
            <p:cNvSpPr/>
            <p:nvPr/>
          </p:nvSpPr>
          <p:spPr>
            <a:xfrm>
              <a:off x="7912546" y="5508427"/>
              <a:ext cx="86754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Kessel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4E10A9E-E488-774F-982D-898BEE76424C}"/>
              </a:ext>
            </a:extLst>
          </p:cNvPr>
          <p:cNvGrpSpPr/>
          <p:nvPr/>
        </p:nvGrpSpPr>
        <p:grpSpPr>
          <a:xfrm>
            <a:off x="5778043" y="3945256"/>
            <a:ext cx="877163" cy="814916"/>
            <a:chOff x="5778043" y="3945256"/>
            <a:chExt cx="877163" cy="81491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F0DC465-2003-4E47-AC7C-63056F3BD2BB}"/>
                </a:ext>
              </a:extLst>
            </p:cNvPr>
            <p:cNvSpPr/>
            <p:nvPr/>
          </p:nvSpPr>
          <p:spPr>
            <a:xfrm>
              <a:off x="6021596" y="432049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62893DC-824F-1A42-9E2B-D7194A6A0DC9}"/>
                </a:ext>
              </a:extLst>
            </p:cNvPr>
            <p:cNvSpPr/>
            <p:nvPr/>
          </p:nvSpPr>
          <p:spPr>
            <a:xfrm>
              <a:off x="5778043" y="3945256"/>
              <a:ext cx="87716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Naboo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B5109B9-398D-5242-A3A0-5E88E974DBE3}"/>
              </a:ext>
            </a:extLst>
          </p:cNvPr>
          <p:cNvGrpSpPr/>
          <p:nvPr/>
        </p:nvGrpSpPr>
        <p:grpSpPr>
          <a:xfrm>
            <a:off x="4412995" y="5959287"/>
            <a:ext cx="1026243" cy="810260"/>
            <a:chOff x="4412995" y="5959287"/>
            <a:chExt cx="1026243" cy="8102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FE0EE52-C6F2-7645-95C2-58ED8DA7B56C}"/>
                </a:ext>
              </a:extLst>
            </p:cNvPr>
            <p:cNvSpPr/>
            <p:nvPr/>
          </p:nvSpPr>
          <p:spPr>
            <a:xfrm>
              <a:off x="4620491" y="5959287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5F35958-A2A9-EC43-85C8-360503A16C7B}"/>
                </a:ext>
              </a:extLst>
            </p:cNvPr>
            <p:cNvSpPr/>
            <p:nvPr/>
          </p:nvSpPr>
          <p:spPr>
            <a:xfrm>
              <a:off x="4412995" y="6400215"/>
              <a:ext cx="102624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Zygerria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FD5877-4505-3446-A49D-1ED131213BC8}"/>
              </a:ext>
            </a:extLst>
          </p:cNvPr>
          <p:cNvGrpSpPr/>
          <p:nvPr/>
        </p:nvGrpSpPr>
        <p:grpSpPr>
          <a:xfrm>
            <a:off x="7131832" y="6264234"/>
            <a:ext cx="1582944" cy="497525"/>
            <a:chOff x="7131832" y="6264234"/>
            <a:chExt cx="1582944" cy="49752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3BAE74-4659-5E46-88D2-27E65F76926B}"/>
                </a:ext>
              </a:extLst>
            </p:cNvPr>
            <p:cNvSpPr/>
            <p:nvPr/>
          </p:nvSpPr>
          <p:spPr>
            <a:xfrm>
              <a:off x="7131832" y="6264234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843C25B-EEF0-B641-9015-C338B474B43B}"/>
                </a:ext>
              </a:extLst>
            </p:cNvPr>
            <p:cNvSpPr/>
            <p:nvPr/>
          </p:nvSpPr>
          <p:spPr>
            <a:xfrm>
              <a:off x="7555484" y="6392427"/>
              <a:ext cx="1159292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Geonosis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7780600-9F61-ED49-995C-7A838DECE33E}"/>
              </a:ext>
            </a:extLst>
          </p:cNvPr>
          <p:cNvGrpSpPr/>
          <p:nvPr/>
        </p:nvGrpSpPr>
        <p:grpSpPr>
          <a:xfrm>
            <a:off x="7696737" y="524407"/>
            <a:ext cx="1426994" cy="825421"/>
            <a:chOff x="7696737" y="524407"/>
            <a:chExt cx="1426994" cy="82542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337A2B8-46F8-7048-A9AA-E9589FFF0269}"/>
                </a:ext>
              </a:extLst>
            </p:cNvPr>
            <p:cNvSpPr/>
            <p:nvPr/>
          </p:nvSpPr>
          <p:spPr>
            <a:xfrm>
              <a:off x="7743703" y="910149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4B5A727-7C73-1F45-8B9D-79970435AF33}"/>
                </a:ext>
              </a:extLst>
            </p:cNvPr>
            <p:cNvSpPr/>
            <p:nvPr/>
          </p:nvSpPr>
          <p:spPr>
            <a:xfrm>
              <a:off x="7696737" y="524407"/>
              <a:ext cx="1426994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Polis Massa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E8C654D-704B-F148-B4E6-01DE69AB632C}"/>
              </a:ext>
            </a:extLst>
          </p:cNvPr>
          <p:cNvGrpSpPr/>
          <p:nvPr/>
        </p:nvGrpSpPr>
        <p:grpSpPr>
          <a:xfrm>
            <a:off x="9091552" y="1205130"/>
            <a:ext cx="1269000" cy="722632"/>
            <a:chOff x="9091552" y="1205130"/>
            <a:chExt cx="1269000" cy="7226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170830-11C1-B443-A3B6-4950F001250C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7353441-67CC-B540-82A7-CB58D9E48617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CFF837-1B8F-254D-BEED-3712C481AC1F}"/>
              </a:ext>
            </a:extLst>
          </p:cNvPr>
          <p:cNvGrpSpPr/>
          <p:nvPr/>
        </p:nvGrpSpPr>
        <p:grpSpPr>
          <a:xfrm>
            <a:off x="10708105" y="5824555"/>
            <a:ext cx="925253" cy="787721"/>
            <a:chOff x="10708105" y="5824555"/>
            <a:chExt cx="925253" cy="7877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AEBF33D-0C8F-954F-9310-26B9E0D68D2F}"/>
                </a:ext>
              </a:extLst>
            </p:cNvPr>
            <p:cNvSpPr/>
            <p:nvPr/>
          </p:nvSpPr>
          <p:spPr>
            <a:xfrm>
              <a:off x="10952220" y="5824555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84EDD678-C4D4-734A-9FBC-A90A2E54D7BE}"/>
                </a:ext>
              </a:extLst>
            </p:cNvPr>
            <p:cNvSpPr/>
            <p:nvPr/>
          </p:nvSpPr>
          <p:spPr>
            <a:xfrm>
              <a:off x="10708105" y="6242944"/>
              <a:ext cx="92525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Fondor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72E7F2A-8859-BE4D-89BE-3561C9B64426}"/>
              </a:ext>
            </a:extLst>
          </p:cNvPr>
          <p:cNvGrpSpPr/>
          <p:nvPr/>
        </p:nvGrpSpPr>
        <p:grpSpPr>
          <a:xfrm>
            <a:off x="10332815" y="4615251"/>
            <a:ext cx="1085281" cy="439679"/>
            <a:chOff x="10332815" y="4615251"/>
            <a:chExt cx="1085281" cy="43967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EF686FB-2371-6144-9599-700A90FF4F7F}"/>
                </a:ext>
              </a:extLst>
            </p:cNvPr>
            <p:cNvSpPr/>
            <p:nvPr/>
          </p:nvSpPr>
          <p:spPr>
            <a:xfrm>
              <a:off x="10332815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072372A-3990-2A4A-B6C7-45F50659877F}"/>
                </a:ext>
              </a:extLst>
            </p:cNvPr>
            <p:cNvSpPr/>
            <p:nvPr/>
          </p:nvSpPr>
          <p:spPr>
            <a:xfrm>
              <a:off x="10733293" y="4685579"/>
              <a:ext cx="6848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Hoth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05FDFA0-086C-3840-BCAD-37330AEAFBDA}"/>
              </a:ext>
            </a:extLst>
          </p:cNvPr>
          <p:cNvGrpSpPr/>
          <p:nvPr/>
        </p:nvGrpSpPr>
        <p:grpSpPr>
          <a:xfrm>
            <a:off x="8824761" y="4615251"/>
            <a:ext cx="934929" cy="761921"/>
            <a:chOff x="8824761" y="4615251"/>
            <a:chExt cx="934929" cy="7619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48E0B5-E55D-7B4E-88BE-BDFC56F8661C}"/>
                </a:ext>
              </a:extLst>
            </p:cNvPr>
            <p:cNvSpPr/>
            <p:nvPr/>
          </p:nvSpPr>
          <p:spPr>
            <a:xfrm>
              <a:off x="8824761" y="4615251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9FC832B-FC48-3049-BA8F-2ECCB8DDDE24}"/>
                </a:ext>
              </a:extLst>
            </p:cNvPr>
            <p:cNvSpPr/>
            <p:nvPr/>
          </p:nvSpPr>
          <p:spPr>
            <a:xfrm>
              <a:off x="8861687" y="5007840"/>
              <a:ext cx="898003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Bespin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16CC421-BC7E-C244-AD19-133EBC465A60}"/>
              </a:ext>
            </a:extLst>
          </p:cNvPr>
          <p:cNvGrpSpPr/>
          <p:nvPr/>
        </p:nvGrpSpPr>
        <p:grpSpPr>
          <a:xfrm>
            <a:off x="9893136" y="2723262"/>
            <a:ext cx="1618492" cy="518845"/>
            <a:chOff x="9893136" y="2723262"/>
            <a:chExt cx="1618492" cy="51884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A980154-2691-2741-83E9-6257A06DEF58}"/>
                </a:ext>
              </a:extLst>
            </p:cNvPr>
            <p:cNvSpPr/>
            <p:nvPr/>
          </p:nvSpPr>
          <p:spPr>
            <a:xfrm>
              <a:off x="9893136" y="2723262"/>
              <a:ext cx="439679" cy="4396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DEE1C57F-2B41-7B42-B350-F20BA9C1E028}"/>
                </a:ext>
              </a:extLst>
            </p:cNvPr>
            <p:cNvSpPr/>
            <p:nvPr/>
          </p:nvSpPr>
          <p:spPr>
            <a:xfrm>
              <a:off x="10395360" y="2872775"/>
              <a:ext cx="111626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Vandor-1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768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3E2D40-5E81-F220-1E9B-7E0944BE0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959" y="2399493"/>
            <a:ext cx="7772400" cy="45194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DC26B17-D558-2149-9E8C-8CA8C14F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"/>
                <a:cs typeface="Open Sans"/>
                <a:sym typeface="Open Sans"/>
              </a:rPr>
              <a:t>Properties of greedy best-first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Complete?</a:t>
            </a:r>
          </a:p>
          <a:p>
            <a:pPr lvl="1"/>
            <a:r>
              <a:rPr lang="en-US" dirty="0"/>
              <a:t>No – can get stuck in loops, 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Iridonia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Polis Massa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8D83EA-64FC-5049-9E12-109E7EF3AE38}"/>
              </a:ext>
            </a:extLst>
          </p:cNvPr>
          <p:cNvSpPr txBox="1"/>
          <p:nvPr/>
        </p:nvSpPr>
        <p:spPr>
          <a:xfrm>
            <a:off x="8686800" y="80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4A3DDB-3B3A-3B45-0FF0-927042503570}"/>
              </a:ext>
            </a:extLst>
          </p:cNvPr>
          <p:cNvSpPr/>
          <p:nvPr/>
        </p:nvSpPr>
        <p:spPr>
          <a:xfrm>
            <a:off x="6900530" y="2721936"/>
            <a:ext cx="1342490" cy="765544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094412-0D1C-4128-28C5-7A4024134218}"/>
              </a:ext>
            </a:extLst>
          </p:cNvPr>
          <p:cNvSpPr/>
          <p:nvPr/>
        </p:nvSpPr>
        <p:spPr>
          <a:xfrm>
            <a:off x="5777401" y="3589532"/>
            <a:ext cx="974273" cy="765543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  <a:effectLst>
            <a:glow rad="228600">
              <a:schemeClr val="accent3">
                <a:alpha val="40000"/>
              </a:schemeClr>
            </a:glow>
            <a:softEdge rad="12700"/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4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3468C-729D-3449-A38F-D4E1D94A7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027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20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2AB3C0-68E8-944E-9976-39F9E7C8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ea typeface="Open Sans"/>
                <a:cs typeface="Open Sans"/>
                <a:sym typeface="Open Sans"/>
              </a:rPr>
              <a:t>Key concept: Admissible heuristics</a:t>
            </a:r>
            <a:endParaRPr lang="en-US" dirty="0">
              <a:solidFill>
                <a:srgbClr val="370661"/>
              </a:solidFill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heuristic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dirty="0"/>
              <a:t> is </a:t>
            </a:r>
            <a:r>
              <a:rPr lang="en-US" i="1" dirty="0">
                <a:solidFill>
                  <a:srgbClr val="FF0000"/>
                </a:solidFill>
              </a:rPr>
              <a:t>admissible</a:t>
            </a:r>
            <a:r>
              <a:rPr lang="en-US" dirty="0"/>
              <a:t> if it </a:t>
            </a:r>
            <a:r>
              <a:rPr lang="en-US" i="1" dirty="0">
                <a:solidFill>
                  <a:schemeClr val="accent2"/>
                </a:solidFill>
              </a:rPr>
              <a:t>never overestimates </a:t>
            </a:r>
            <a:r>
              <a:rPr lang="en-US" dirty="0"/>
              <a:t>the cost to reach the goal; </a:t>
            </a:r>
            <a:br>
              <a:rPr lang="en-US" dirty="0"/>
            </a:br>
            <a:r>
              <a:rPr lang="en-US" dirty="0"/>
              <a:t>i.e. it is </a:t>
            </a:r>
            <a:r>
              <a:rPr lang="en-US" i="1" dirty="0">
                <a:solidFill>
                  <a:schemeClr val="accent2"/>
                </a:solidFill>
              </a:rPr>
              <a:t>optimistic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Formally:</a:t>
            </a:r>
            <a:r>
              <a:rPr lang="en-US" i="1" dirty="0">
                <a:sym typeface="Symbol" pitchFamily="18" charset="2"/>
              </a:rPr>
              <a:t>n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>
                <a:sym typeface="Symbol" pitchFamily="18" charset="2"/>
              </a:rPr>
              <a:t>n</a:t>
            </a:r>
            <a:r>
              <a:rPr lang="en-US" dirty="0">
                <a:sym typeface="Symbol" pitchFamily="18" charset="2"/>
              </a:rPr>
              <a:t> a node</a:t>
            </a:r>
            <a:r>
              <a:rPr lang="en-US" dirty="0"/>
              <a:t>: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</a:t>
            </a:r>
            <a:r>
              <a:rPr lang="en-US" b="1" i="1" dirty="0">
                <a:solidFill>
                  <a:schemeClr val="accent2"/>
                </a:solidFill>
              </a:rPr>
              <a:t> h*(n)	</a:t>
            </a:r>
            <a:r>
              <a:rPr lang="en-US" dirty="0"/>
              <a:t>where </a:t>
            </a:r>
            <a:r>
              <a:rPr lang="en-US" i="1" dirty="0"/>
              <a:t>h*(n)</a:t>
            </a:r>
            <a:r>
              <a:rPr lang="en-US" dirty="0"/>
              <a:t> is the true cost from </a:t>
            </a:r>
            <a:r>
              <a:rPr lang="en-US" i="1" dirty="0"/>
              <a:t>n</a:t>
            </a:r>
            <a:endParaRPr lang="en-US" dirty="0"/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</a:rPr>
              <a:t>h(n) </a:t>
            </a:r>
            <a:r>
              <a:rPr lang="en-US" b="1" i="1" dirty="0">
                <a:solidFill>
                  <a:schemeClr val="accent2"/>
                </a:solidFill>
                <a:sym typeface="Symbol" pitchFamily="18" charset="2"/>
              </a:rPr>
              <a:t></a:t>
            </a:r>
            <a:r>
              <a:rPr lang="en-US" b="1" i="1" dirty="0">
                <a:solidFill>
                  <a:schemeClr val="accent2"/>
                </a:solidFill>
              </a:rPr>
              <a:t> 0</a:t>
            </a:r>
            <a:r>
              <a:rPr lang="en-US" dirty="0"/>
              <a:t> 	                 so </a:t>
            </a:r>
            <a:r>
              <a:rPr lang="en-US" i="1" dirty="0"/>
              <a:t>h(G)=0</a:t>
            </a:r>
            <a:r>
              <a:rPr lang="en-US" dirty="0"/>
              <a:t> for any goal </a:t>
            </a:r>
            <a:r>
              <a:rPr lang="en-US" i="1" dirty="0"/>
              <a:t>G</a:t>
            </a:r>
            <a:r>
              <a:rPr lang="en-US" dirty="0"/>
              <a:t>.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Example: </a:t>
            </a:r>
            <a:r>
              <a:rPr lang="en-US" b="1" i="1" dirty="0" err="1">
                <a:solidFill>
                  <a:schemeClr val="accent2"/>
                </a:solidFill>
              </a:rPr>
              <a:t>h</a:t>
            </a:r>
            <a:r>
              <a:rPr lang="en-US" b="1" i="1" baseline="-25000" dirty="0" err="1">
                <a:solidFill>
                  <a:schemeClr val="accent2"/>
                </a:solidFill>
              </a:rPr>
              <a:t>SLD</a:t>
            </a:r>
            <a:r>
              <a:rPr lang="en-US" b="1" i="1" dirty="0">
                <a:solidFill>
                  <a:schemeClr val="accent2"/>
                </a:solidFill>
              </a:rPr>
              <a:t>(n)</a:t>
            </a:r>
            <a:r>
              <a:rPr lang="en-US" dirty="0"/>
              <a:t> never overestimates the actual road distance</a:t>
            </a:r>
          </a:p>
          <a:p>
            <a:pPr marL="5715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159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2"/>
                </a:solidFill>
              </a:rPr>
              <a:t>Theorem</a:t>
            </a:r>
            <a:r>
              <a:rPr lang="en-US" dirty="0"/>
              <a:t>: If </a:t>
            </a:r>
            <a:r>
              <a:rPr lang="en-US" i="1" dirty="0">
                <a:solidFill>
                  <a:schemeClr val="accent2"/>
                </a:solidFill>
              </a:rPr>
              <a:t>h(n)</a:t>
            </a:r>
            <a:r>
              <a:rPr lang="en-US" i="1" dirty="0"/>
              <a:t> </a:t>
            </a:r>
            <a:r>
              <a:rPr lang="en-US" dirty="0"/>
              <a:t>is </a:t>
            </a:r>
            <a:r>
              <a:rPr lang="en-US" i="1" dirty="0">
                <a:solidFill>
                  <a:schemeClr val="accent2"/>
                </a:solidFill>
              </a:rPr>
              <a:t>admissible</a:t>
            </a:r>
            <a:r>
              <a:rPr lang="en-US" dirty="0"/>
              <a:t>, A</a:t>
            </a:r>
            <a:r>
              <a:rPr lang="en-US" baseline="30000" dirty="0"/>
              <a:t>*</a:t>
            </a:r>
            <a:r>
              <a:rPr lang="en-US" dirty="0"/>
              <a:t> using Tree Search is </a:t>
            </a:r>
            <a:r>
              <a:rPr lang="en-US" i="1" dirty="0">
                <a:solidFill>
                  <a:schemeClr val="accent2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18971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4FD0-CDD2-6143-BB9E-9772C342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is optimal with admissible heuristic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8098A-2BD3-4345-813E-849215355C3B}"/>
              </a:ext>
            </a:extLst>
          </p:cNvPr>
          <p:cNvSpPr/>
          <p:nvPr/>
        </p:nvSpPr>
        <p:spPr>
          <a:xfrm>
            <a:off x="1030689" y="5213920"/>
            <a:ext cx="10761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www.redblobgames.com</a:t>
            </a:r>
            <a:r>
              <a:rPr lang="en-US" sz="2400" dirty="0">
                <a:hlinkClick r:id="rId3"/>
              </a:rPr>
              <a:t>/pathfinding/a-star/</a:t>
            </a:r>
            <a:r>
              <a:rPr lang="en-US" sz="2400" dirty="0" err="1">
                <a:hlinkClick r:id="rId3"/>
              </a:rPr>
              <a:t>introduction.html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25436-C64F-AD7F-CCD4-A9AB9DC9B313}"/>
              </a:ext>
            </a:extLst>
          </p:cNvPr>
          <p:cNvGrpSpPr/>
          <p:nvPr/>
        </p:nvGrpSpPr>
        <p:grpSpPr>
          <a:xfrm>
            <a:off x="368443" y="1007080"/>
            <a:ext cx="10955714" cy="3948285"/>
            <a:chOff x="368443" y="1007080"/>
            <a:chExt cx="10955714" cy="3948285"/>
          </a:xfrm>
        </p:grpSpPr>
        <p:pic>
          <p:nvPicPr>
            <p:cNvPr id="7" name="Content Placeholder 5">
              <a:extLst>
                <a:ext uri="{FF2B5EF4-FFF2-40B4-BE49-F238E27FC236}">
                  <a16:creationId xmlns:a16="http://schemas.microsoft.com/office/drawing/2014/main" id="{0D498BE8-B29D-3543-AC97-8ABEA4953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43" y="1182415"/>
              <a:ext cx="10955714" cy="377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075554-AEA2-BC08-209C-BCF4F3C863F1}"/>
                </a:ext>
              </a:extLst>
            </p:cNvPr>
            <p:cNvSpPr txBox="1"/>
            <p:nvPr/>
          </p:nvSpPr>
          <p:spPr>
            <a:xfrm>
              <a:off x="838200" y="1007080"/>
              <a:ext cx="26701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Uniform Cost Search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661259-B6CF-E1A1-5700-39121F453F62}"/>
                </a:ext>
              </a:extLst>
            </p:cNvPr>
            <p:cNvSpPr txBox="1"/>
            <p:nvPr/>
          </p:nvSpPr>
          <p:spPr>
            <a:xfrm>
              <a:off x="4351016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Greedy Best-First Search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8C597A-73A4-CB36-F5E2-D84287F36BC9}"/>
                </a:ext>
              </a:extLst>
            </p:cNvPr>
            <p:cNvSpPr txBox="1"/>
            <p:nvPr/>
          </p:nvSpPr>
          <p:spPr>
            <a:xfrm>
              <a:off x="7852408" y="1007080"/>
              <a:ext cx="29905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A*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802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49A1-AA35-1A46-A6FE-75E0B281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Idea: Admissibility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0" name="Google Shape;73;g92b3bf485b_0_0">
            <a:extLst>
              <a:ext uri="{FF2B5EF4-FFF2-40B4-BE49-F238E27FC236}">
                <a16:creationId xmlns:a16="http://schemas.microsoft.com/office/drawing/2014/main" id="{0BDF67A5-726B-E343-85F1-554ADD73A161}"/>
              </a:ext>
            </a:extLst>
          </p:cNvPr>
          <p:cNvSpPr txBox="1">
            <a:spLocks/>
          </p:cNvSpPr>
          <p:nvPr/>
        </p:nvSpPr>
        <p:spPr>
          <a:xfrm>
            <a:off x="1062891" y="4290834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Inadmissible (pessimistic) heuristics break optimality by trapping good plans on the frontier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Font typeface="Courier New"/>
              <a:buNone/>
            </a:pPr>
            <a:endParaRPr lang="en-US" dirty="0"/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1492944B-0142-3647-A0E1-D5EDE6DDBDFF}"/>
              </a:ext>
            </a:extLst>
          </p:cNvPr>
          <p:cNvSpPr txBox="1">
            <a:spLocks/>
          </p:cNvSpPr>
          <p:nvPr/>
        </p:nvSpPr>
        <p:spPr>
          <a:xfrm>
            <a:off x="6673876" y="4248792"/>
            <a:ext cx="3203619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Admissible (optimistic) heuristics slow down bad plans but never outweigh true costs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AB42C-3EAC-3448-8A86-53043E02B1A9}"/>
              </a:ext>
            </a:extLst>
          </p:cNvPr>
          <p:cNvSpPr txBox="1"/>
          <p:nvPr/>
        </p:nvSpPr>
        <p:spPr bwMode="auto"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056" tIns="34529" rIns="69056" bIns="34529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Slide credit: </a:t>
            </a:r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Dan Klein and Pieter 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Abbeel</a:t>
            </a:r>
            <a:endParaRPr lang="en-US" sz="105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Calibri"/>
                <a:cs typeface="Calibri"/>
              </a:rPr>
              <a:t>http://</a:t>
            </a:r>
            <a:r>
              <a:rPr lang="en-US" sz="1050" dirty="0" err="1">
                <a:solidFill>
                  <a:schemeClr val="bg1"/>
                </a:solidFill>
                <a:latin typeface="Calibri"/>
                <a:cs typeface="Calibri"/>
              </a:rPr>
              <a:t>ai.berkeley.edu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Google Shape;128;p3">
            <a:extLst>
              <a:ext uri="{FF2B5EF4-FFF2-40B4-BE49-F238E27FC236}">
                <a16:creationId xmlns:a16="http://schemas.microsoft.com/office/drawing/2014/main" id="{FBFE48AA-3F56-C823-FE86-69A610A287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3">
            <a:extLst>
              <a:ext uri="{FF2B5EF4-FFF2-40B4-BE49-F238E27FC236}">
                <a16:creationId xmlns:a16="http://schemas.microsoft.com/office/drawing/2014/main" id="{7A564A05-4761-8B27-C49B-4DA28C8EA27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406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219B48-40E2-2C45-BA2C-0BFEEE7D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63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CC00CC"/>
                </a:solidFill>
                <a:latin typeface="Arial" pitchFamily="34" charset="0"/>
              </a:rPr>
              <a:t>Arad 366</a:t>
            </a:r>
          </a:p>
        </p:txBody>
      </p:sp>
      <p:pic>
        <p:nvPicPr>
          <p:cNvPr id="8" name="Picture 3" descr="astar-progress01c">
            <a:extLst>
              <a:ext uri="{FF2B5EF4-FFF2-40B4-BE49-F238E27FC236}">
                <a16:creationId xmlns:a16="http://schemas.microsoft.com/office/drawing/2014/main" id="{1174D028-FE88-1547-B72F-7261AF92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4384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5435-5DA3-824B-9B5B-F911B770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example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type="body" idx="4294967295"/>
          </p:nvPr>
        </p:nvSpPr>
        <p:spPr>
          <a:xfrm>
            <a:off x="0" y="1300163"/>
            <a:ext cx="10407650" cy="469423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Sibiu 393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</p:txBody>
      </p:sp>
      <p:pic>
        <p:nvPicPr>
          <p:cNvPr id="11" name="Picture 2" descr="astar-progress02c">
            <a:extLst>
              <a:ext uri="{FF2B5EF4-FFF2-40B4-BE49-F238E27FC236}">
                <a16:creationId xmlns:a16="http://schemas.microsoft.com/office/drawing/2014/main" id="{4E8F6AC9-6868-BF41-AA41-B08B0391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7258863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add the three nodes we found to the Frontier queue.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sort them according to the    </a:t>
            </a:r>
            <a:r>
              <a:rPr lang="en-US" b="1" dirty="0"/>
              <a:t>g()+h()</a:t>
            </a:r>
            <a:r>
              <a:rPr lang="en-US" dirty="0"/>
              <a:t>    calculation.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6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413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Sibiu, we run into Arad again.  Note that we’ve already expanded this node once; but we still add it to the Frontier queue again.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3c">
            <a:extLst>
              <a:ext uri="{FF2B5EF4-FFF2-40B4-BE49-F238E27FC236}">
                <a16:creationId xmlns:a16="http://schemas.microsoft.com/office/drawing/2014/main" id="{52127EFE-A779-F04D-8F5C-55C28D34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6">
            <a:extLst>
              <a:ext uri="{FF2B5EF4-FFF2-40B4-BE49-F238E27FC236}">
                <a16:creationId xmlns:a16="http://schemas.microsoft.com/office/drawing/2014/main" id="{6B5E6FE8-BA8A-D542-A348-6C56E4B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763" y="3074275"/>
            <a:ext cx="609600" cy="228600"/>
          </a:xfrm>
          <a:prstGeom prst="lef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92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00B050"/>
                </a:solidFill>
                <a:latin typeface="Arial" pitchFamily="34" charset="0"/>
              </a:rPr>
              <a:t>Fagaras</a:t>
            </a: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 415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We expand </a:t>
            </a:r>
            <a:r>
              <a:rPr lang="en-US" dirty="0" err="1"/>
              <a:t>Rimricu</a:t>
            </a:r>
            <a:r>
              <a:rPr lang="en-US" dirty="0"/>
              <a:t> </a:t>
            </a:r>
            <a:r>
              <a:rPr lang="en-US" dirty="0" err="1"/>
              <a:t>Vicea</a:t>
            </a:r>
            <a:r>
              <a:rPr lang="en-US" dirty="0"/>
              <a:t>. 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4c">
            <a:extLst>
              <a:ext uri="{FF2B5EF4-FFF2-40B4-BE49-F238E27FC236}">
                <a16:creationId xmlns:a16="http://schemas.microsoft.com/office/drawing/2014/main" id="{838A6DE2-098A-204B-946B-6EACE8D0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3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Box 219">
            <a:extLst>
              <a:ext uri="{FF2B5EF4-FFF2-40B4-BE49-F238E27FC236}">
                <a16:creationId xmlns:a16="http://schemas.microsoft.com/office/drawing/2014/main" id="{73020F6E-79BF-5B44-BC57-0E822298F0C5}"/>
              </a:ext>
            </a:extLst>
          </p:cNvPr>
          <p:cNvSpPr txBox="1"/>
          <p:nvPr/>
        </p:nvSpPr>
        <p:spPr>
          <a:xfrm>
            <a:off x="1665038" y="5115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71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7C00824-C465-174E-AB9C-05432CC13A48}"/>
              </a:ext>
            </a:extLst>
          </p:cNvPr>
          <p:cNvSpPr txBox="1"/>
          <p:nvPr/>
        </p:nvSpPr>
        <p:spPr>
          <a:xfrm>
            <a:off x="1114683" y="1459224"/>
            <a:ext cx="5518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DDFDBD99-338F-A94C-919E-D8F5B4775B4B}"/>
              </a:ext>
            </a:extLst>
          </p:cNvPr>
          <p:cNvSpPr txBox="1"/>
          <p:nvPr/>
        </p:nvSpPr>
        <p:spPr>
          <a:xfrm>
            <a:off x="987762" y="2758435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118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0B08AED-0B60-244E-AF32-44990280E3E9}"/>
              </a:ext>
            </a:extLst>
          </p:cNvPr>
          <p:cNvSpPr txBox="1"/>
          <p:nvPr/>
        </p:nvSpPr>
        <p:spPr>
          <a:xfrm>
            <a:off x="1591795" y="386077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111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EC9E2B5-7600-954A-A007-7C9F8EBEB500}"/>
              </a:ext>
            </a:extLst>
          </p:cNvPr>
          <p:cNvSpPr txBox="1"/>
          <p:nvPr/>
        </p:nvSpPr>
        <p:spPr>
          <a:xfrm>
            <a:off x="1952988" y="4644211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8D8A3F20-F072-824B-8FB9-C1BED073FE91}"/>
              </a:ext>
            </a:extLst>
          </p:cNvPr>
          <p:cNvSpPr txBox="1"/>
          <p:nvPr/>
        </p:nvSpPr>
        <p:spPr>
          <a:xfrm>
            <a:off x="1999541" y="557573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75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B09F4C8-CF50-8343-8783-C284EAC8D956}"/>
              </a:ext>
            </a:extLst>
          </p:cNvPr>
          <p:cNvSpPr txBox="1"/>
          <p:nvPr/>
        </p:nvSpPr>
        <p:spPr>
          <a:xfrm>
            <a:off x="8630940" y="102046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87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269EA3E1-5921-9540-8B99-521618386A37}"/>
              </a:ext>
            </a:extLst>
          </p:cNvPr>
          <p:cNvSpPr txBox="1"/>
          <p:nvPr/>
        </p:nvSpPr>
        <p:spPr>
          <a:xfrm>
            <a:off x="7062168" y="3983356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211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B0E85C6C-1C2C-6F4A-B316-006294E75FA9}"/>
              </a:ext>
            </a:extLst>
          </p:cNvPr>
          <p:cNvSpPr txBox="1"/>
          <p:nvPr/>
        </p:nvSpPr>
        <p:spPr>
          <a:xfrm>
            <a:off x="6470872" y="4821504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101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3A3AD827-9FA2-8E48-BC06-054BE6A830F0}"/>
              </a:ext>
            </a:extLst>
          </p:cNvPr>
          <p:cNvSpPr txBox="1"/>
          <p:nvPr/>
        </p:nvSpPr>
        <p:spPr>
          <a:xfrm>
            <a:off x="8183382" y="479396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85</a:t>
            </a:r>
          </a:p>
        </p:txBody>
      </p:sp>
      <p:sp>
        <p:nvSpPr>
          <p:cNvPr id="444" name="TextBox 443">
            <a:extLst>
              <a:ext uri="{FF2B5EF4-FFF2-40B4-BE49-F238E27FC236}">
                <a16:creationId xmlns:a16="http://schemas.microsoft.com/office/drawing/2014/main" id="{B6411F38-A740-494B-B115-98B626736517}"/>
              </a:ext>
            </a:extLst>
          </p:cNvPr>
          <p:cNvSpPr txBox="1"/>
          <p:nvPr/>
        </p:nvSpPr>
        <p:spPr>
          <a:xfrm>
            <a:off x="7641173" y="5981576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90</a:t>
            </a: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C537247-820F-904A-9BA7-861C36D92031}"/>
              </a:ext>
            </a:extLst>
          </p:cNvPr>
          <p:cNvSpPr txBox="1"/>
          <p:nvPr/>
        </p:nvSpPr>
        <p:spPr>
          <a:xfrm>
            <a:off x="5039128" y="4135827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97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6FC899E-CC9A-BA49-8BFB-D9DBC90C2256}"/>
              </a:ext>
            </a:extLst>
          </p:cNvPr>
          <p:cNvSpPr txBox="1"/>
          <p:nvPr/>
        </p:nvSpPr>
        <p:spPr>
          <a:xfrm>
            <a:off x="5504757" y="5389043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138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4049837-940A-7C41-BE36-146946BF9033}"/>
              </a:ext>
            </a:extLst>
          </p:cNvPr>
          <p:cNvSpPr txBox="1"/>
          <p:nvPr/>
        </p:nvSpPr>
        <p:spPr>
          <a:xfrm>
            <a:off x="4081947" y="287484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A1D7B3D-EB8C-B34A-8BB0-038685F585A5}"/>
              </a:ext>
            </a:extLst>
          </p:cNvPr>
          <p:cNvSpPr txBox="1"/>
          <p:nvPr/>
        </p:nvSpPr>
        <p:spPr>
          <a:xfrm>
            <a:off x="4070864" y="4952439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146</a:t>
            </a: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77F39A45-5669-294A-BA2B-FBECCEB22800}"/>
              </a:ext>
            </a:extLst>
          </p:cNvPr>
          <p:cNvSpPr txBox="1"/>
          <p:nvPr/>
        </p:nvSpPr>
        <p:spPr>
          <a:xfrm>
            <a:off x="4930839" y="2346950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99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C2B10C15-E2A9-B846-B08D-1954B51596C6}"/>
                </a:ext>
              </a:extLst>
            </p:cNvPr>
            <p:cNvSpPr txBox="1"/>
            <p:nvPr/>
          </p:nvSpPr>
          <p:spPr>
            <a:xfrm>
              <a:off x="3262377" y="127455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151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4421A85-7A98-0748-B936-71E6C8B38FBF}"/>
                </a:ext>
              </a:extLst>
            </p:cNvPr>
            <p:cNvSpPr txBox="1"/>
            <p:nvPr/>
          </p:nvSpPr>
          <p:spPr>
            <a:xfrm>
              <a:off x="2625544" y="2077045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140</a:t>
              </a: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739448"/>
            <a:ext cx="3405170" cy="809958"/>
            <a:chOff x="1626416" y="5739448"/>
            <a:chExt cx="3405170" cy="80995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41FCCC17-7584-454B-A4CD-D9490A1ADC7A}"/>
                </a:ext>
              </a:extLst>
            </p:cNvPr>
            <p:cNvSpPr txBox="1"/>
            <p:nvPr/>
          </p:nvSpPr>
          <p:spPr>
            <a:xfrm>
              <a:off x="3800169" y="5739448"/>
              <a:ext cx="57900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120</a:t>
              </a: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5EF113A8-F35C-EC42-AD73-5B4C6F0B18A7}"/>
              </a:ext>
            </a:extLst>
          </p:cNvPr>
          <p:cNvSpPr txBox="1"/>
          <p:nvPr/>
        </p:nvSpPr>
        <p:spPr>
          <a:xfrm>
            <a:off x="9699315" y="4494974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98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4D5A900C-70C9-2A4A-8F91-8D1F7DF7A673}"/>
              </a:ext>
            </a:extLst>
          </p:cNvPr>
          <p:cNvSpPr txBox="1"/>
          <p:nvPr/>
        </p:nvSpPr>
        <p:spPr>
          <a:xfrm>
            <a:off x="9643890" y="3853171"/>
            <a:ext cx="5790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142</a:t>
            </a: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>
            <a:extLst>
              <a:ext uri="{FF2B5EF4-FFF2-40B4-BE49-F238E27FC236}">
                <a16:creationId xmlns:a16="http://schemas.microsoft.com/office/drawing/2014/main" id="{FB778618-D951-9D45-9469-46D8A14893B2}"/>
              </a:ext>
            </a:extLst>
          </p:cNvPr>
          <p:cNvSpPr txBox="1"/>
          <p:nvPr/>
        </p:nvSpPr>
        <p:spPr>
          <a:xfrm>
            <a:off x="11032112" y="5271118"/>
            <a:ext cx="4475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86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675CB565-8480-974B-9A00-54AFE7CD8870}"/>
                </a:ext>
              </a:extLst>
            </p:cNvPr>
            <p:cNvSpPr txBox="1"/>
            <p:nvPr/>
          </p:nvSpPr>
          <p:spPr>
            <a:xfrm>
              <a:off x="9798627" y="2112219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92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4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Pitesti 417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8018048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When we expand </a:t>
            </a:r>
            <a:r>
              <a:rPr lang="en-US" dirty="0" err="1"/>
              <a:t>Fagaras</a:t>
            </a:r>
            <a:r>
              <a:rPr lang="en-US" dirty="0"/>
              <a:t>, we find Bucharest, but we’re not done.  The algorithm doesn’t end until we “expand” the goal node – it has to be at the top of the Frontier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0" name="Picture 3" descr="astar-progress05c">
            <a:extLst>
              <a:ext uri="{FF2B5EF4-FFF2-40B4-BE49-F238E27FC236}">
                <a16:creationId xmlns:a16="http://schemas.microsoft.com/office/drawing/2014/main" id="{C2F2306B-566D-2047-9CF5-DAD55F54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8327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2b3bf485b_0_0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408500" cy="4695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latin typeface="Open Sans"/>
                <a:ea typeface="Open Sans"/>
                <a:cs typeface="Open Sans"/>
                <a:sym typeface="Open Sans"/>
              </a:rPr>
              <a:t>A* search example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B56D344-C94B-134D-B6B4-8F8997695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19200"/>
            <a:ext cx="1600200" cy="47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Frontier queue: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Bucharest 418</a:t>
            </a: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Timisoara 447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3333CC"/>
                </a:solidFill>
                <a:latin typeface="Arial" pitchFamily="34" charset="0"/>
              </a:rPr>
              <a:t>Zerind</a:t>
            </a:r>
            <a:r>
              <a:rPr lang="en-US" sz="1400" dirty="0">
                <a:solidFill>
                  <a:srgbClr val="3333CC"/>
                </a:solidFill>
                <a:latin typeface="Arial" pitchFamily="34" charset="0"/>
              </a:rPr>
              <a:t> 449</a:t>
            </a:r>
          </a:p>
          <a:p>
            <a:pPr>
              <a:spcBef>
                <a:spcPct val="50000"/>
              </a:spcBef>
            </a:pPr>
            <a:r>
              <a:rPr lang="en-US" sz="1400" b="1" i="1" dirty="0">
                <a:solidFill>
                  <a:srgbClr val="7030A0"/>
                </a:solidFill>
                <a:latin typeface="Arial" pitchFamily="34" charset="0"/>
              </a:rPr>
              <a:t>Bucharest 450 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Craiova 526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C00000"/>
                </a:solidFill>
                <a:latin typeface="Arial" pitchFamily="34" charset="0"/>
              </a:rPr>
              <a:t>Sibiu 553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7030A0"/>
                </a:solidFill>
                <a:latin typeface="Arial" pitchFamily="34" charset="0"/>
              </a:rPr>
              <a:t>Sibiu 591</a:t>
            </a:r>
          </a:p>
          <a:p>
            <a:pPr>
              <a:spcBef>
                <a:spcPct val="50000"/>
              </a:spcBef>
            </a:pP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Rimricu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</a:t>
            </a:r>
            <a:r>
              <a:rPr lang="en-US" sz="1400" dirty="0" err="1">
                <a:solidFill>
                  <a:srgbClr val="FFC000"/>
                </a:solidFill>
                <a:latin typeface="Arial" pitchFamily="34" charset="0"/>
              </a:rPr>
              <a:t>Vicea</a:t>
            </a: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 607</a:t>
            </a:r>
            <a:endParaRPr lang="en-US" sz="1400" dirty="0">
              <a:solidFill>
                <a:srgbClr val="7030A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FFC000"/>
                </a:solidFill>
                <a:latin typeface="Arial" pitchFamily="34" charset="0"/>
              </a:rPr>
              <a:t>Craiova 615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Arad 646</a:t>
            </a:r>
          </a:p>
          <a:p>
            <a:pPr>
              <a:spcBef>
                <a:spcPct val="50000"/>
              </a:spcBef>
            </a:pPr>
            <a:r>
              <a:rPr lang="en-US" sz="1400" dirty="0">
                <a:solidFill>
                  <a:srgbClr val="00B050"/>
                </a:solidFill>
                <a:latin typeface="Arial" pitchFamily="34" charset="0"/>
              </a:rPr>
              <a:t>Oradea 671</a:t>
            </a: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B050"/>
              </a:solidFill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endParaRPr lang="en-US" sz="1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Google Shape;73;g92b3bf485b_0_0">
            <a:extLst>
              <a:ext uri="{FF2B5EF4-FFF2-40B4-BE49-F238E27FC236}">
                <a16:creationId xmlns:a16="http://schemas.microsoft.com/office/drawing/2014/main" id="{B8EF475F-5165-9840-98F1-53EA6E883B1F}"/>
              </a:ext>
            </a:extLst>
          </p:cNvPr>
          <p:cNvSpPr txBox="1">
            <a:spLocks/>
          </p:cNvSpPr>
          <p:nvPr/>
        </p:nvSpPr>
        <p:spPr>
          <a:xfrm>
            <a:off x="1052380" y="4614041"/>
            <a:ext cx="9058572" cy="102475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kern="120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Note that we just found a better value for Bucharest!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Now we expand this better value for Bucharest since it’s at the top of the queue.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 We’re done and we know the value found is optimal!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1" name="Picture 3" descr="astar-progress06c">
            <a:extLst>
              <a:ext uri="{FF2B5EF4-FFF2-40B4-BE49-F238E27FC236}">
                <a16:creationId xmlns:a16="http://schemas.microsoft.com/office/drawing/2014/main" id="{BD1B6E13-82AD-2046-BF93-AC7FB24AA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524000"/>
            <a:ext cx="5410200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96056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6FF4-D81D-6649-ABEA-8595E80DB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Heuristic functions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For the 8-puzzle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Avg. solution cost is about 22 steps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(branching factor </a:t>
            </a:r>
            <a:r>
              <a:rPr lang="en-US" b="1" dirty="0">
                <a:cs typeface="Arial" pitchFamily="34" charset="0"/>
              </a:rPr>
              <a:t>≤ </a:t>
            </a:r>
            <a:r>
              <a:rPr lang="en-US" b="1" dirty="0"/>
              <a:t>3)</a:t>
            </a:r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 good heuristic function can reduce the search process</a:t>
            </a:r>
            <a:endParaRPr lang="en-US" dirty="0"/>
          </a:p>
          <a:p>
            <a:pPr marL="1028700" lvl="1">
              <a:lnSpc>
                <a:spcPct val="140000"/>
              </a:lnSpc>
              <a:spcBef>
                <a:spcPts val="0"/>
              </a:spcBef>
            </a:pPr>
            <a:endParaRPr lang="en-US" b="1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159DDB2-3855-5F40-9828-10BD822B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589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89C1-2D49-A54A-8E93-0371D84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Example Admissible heuristics</a:t>
            </a:r>
            <a:br>
              <a:rPr lang="en-US" dirty="0">
                <a:solidFill>
                  <a:srgbClr val="370661"/>
                </a:solidFill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For the 8-puzzle: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= number of out of place tiles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= total Manhattan distance (i.e., # of moves from desired location of each tile)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solidFill>
                  <a:srgbClr val="CC0099"/>
                </a:solidFill>
              </a:rPr>
              <a:t>h</a:t>
            </a:r>
            <a:r>
              <a:rPr lang="en-US" baseline="-25000" dirty="0">
                <a:solidFill>
                  <a:srgbClr val="CC0099"/>
                </a:solidFill>
              </a:rPr>
              <a:t>oop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8</a:t>
            </a:r>
            <a:endParaRPr lang="en-US" dirty="0">
              <a:solidFill>
                <a:srgbClr val="CC0099"/>
              </a:solidFill>
            </a:endParaRP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 err="1">
                <a:solidFill>
                  <a:srgbClr val="CC0099"/>
                </a:solidFill>
              </a:rPr>
              <a:t>h</a:t>
            </a:r>
            <a:r>
              <a:rPr lang="en-US" baseline="-25000" dirty="0" err="1">
                <a:solidFill>
                  <a:srgbClr val="CC0099"/>
                </a:solidFill>
              </a:rPr>
              <a:t>md</a:t>
            </a:r>
            <a:r>
              <a:rPr lang="en-US" dirty="0">
                <a:solidFill>
                  <a:srgbClr val="CC0099"/>
                </a:solidFill>
              </a:rPr>
              <a:t>(S) = </a:t>
            </a:r>
            <a:r>
              <a:rPr lang="en-US" dirty="0"/>
              <a:t>3+1+2+2+2+3+3+2 = 18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E6F36DD-7AE6-4D43-B62E-6F79A744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84102" y="1825625"/>
            <a:ext cx="5269698" cy="3334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37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8BAC-2953-D047-AD54-049C63F0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Relaxed problems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problem with fewer restrictions on the actions than the original is called a </a:t>
            </a:r>
            <a:r>
              <a:rPr lang="en-US" i="1" dirty="0">
                <a:solidFill>
                  <a:schemeClr val="accent2"/>
                </a:solidFill>
              </a:rPr>
              <a:t>relaxed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an optimal solution to a relaxed problem is an admissible heuristic for the original problem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of the 8-puzzle are relaxed so that a tile can move </a:t>
            </a:r>
            <a:r>
              <a:rPr lang="en-US" i="1" dirty="0">
                <a:solidFill>
                  <a:schemeClr val="accent2"/>
                </a:solidFill>
              </a:rPr>
              <a:t>anywhere</a:t>
            </a:r>
            <a:r>
              <a:rPr lang="en-US" dirty="0"/>
              <a:t>, then </a:t>
            </a:r>
            <a:r>
              <a:rPr lang="en-US" i="1" dirty="0"/>
              <a:t>h</a:t>
            </a:r>
            <a:r>
              <a:rPr lang="en-US" i="1" baseline="-25000" dirty="0"/>
              <a:t>oop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the rules are relaxed so that a tile can move to </a:t>
            </a:r>
            <a:r>
              <a:rPr lang="en-US" i="1" dirty="0">
                <a:solidFill>
                  <a:schemeClr val="accent2"/>
                </a:solidFill>
              </a:rPr>
              <a:t>any adjacent square, </a:t>
            </a:r>
            <a:r>
              <a:rPr lang="en-US" dirty="0"/>
              <a:t>then </a:t>
            </a:r>
            <a:r>
              <a:rPr lang="en-US" i="1" dirty="0" err="1"/>
              <a:t>h</a:t>
            </a:r>
            <a:r>
              <a:rPr lang="en-US" i="1" baseline="-25000" dirty="0" err="1"/>
              <a:t>md</a:t>
            </a:r>
            <a:r>
              <a:rPr lang="en-US" i="1" dirty="0"/>
              <a:t>(n) </a:t>
            </a:r>
            <a:r>
              <a:rPr lang="en-US" dirty="0"/>
              <a:t>gives the shortest solution</a:t>
            </a:r>
          </a:p>
        </p:txBody>
      </p:sp>
    </p:spTree>
    <p:extLst>
      <p:ext uri="{BB962C8B-B14F-4D97-AF65-F5344CB8AC3E}">
        <p14:creationId xmlns:p14="http://schemas.microsoft.com/office/powerpoint/2010/main" val="1744496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7A5D6-3083-D24B-B7C6-8AA77081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Defining Heuristics: </a:t>
            </a:r>
            <a:r>
              <a:rPr lang="en-US" i="1" dirty="0">
                <a:ea typeface="Open Sans"/>
                <a:cs typeface="Open Sans"/>
                <a:sym typeface="Open Sans"/>
              </a:rPr>
              <a:t>h(n)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Cost of an exact solution to a </a:t>
            </a:r>
            <a:r>
              <a:rPr lang="en-US" i="1" dirty="0">
                <a:solidFill>
                  <a:schemeClr val="accent2"/>
                </a:solidFill>
              </a:rPr>
              <a:t>relaxed</a:t>
            </a:r>
            <a:r>
              <a:rPr lang="en-US" dirty="0"/>
              <a:t> problem (fewer restrictions on operator)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Full </a:t>
            </a:r>
            <a:r>
              <a:rPr lang="en-US" dirty="0"/>
              <a:t>Problem:</a:t>
            </a:r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 </a:t>
            </a:r>
            <a:r>
              <a:rPr lang="en-US" i="1" dirty="0"/>
              <a:t>and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Constraints on </a:t>
            </a:r>
            <a:r>
              <a:rPr lang="en-US" i="1" dirty="0">
                <a:solidFill>
                  <a:schemeClr val="accent2"/>
                </a:solidFill>
              </a:rPr>
              <a:t>relaxed </a:t>
            </a:r>
            <a:r>
              <a:rPr lang="en-US" dirty="0"/>
              <a:t>problems: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 is adjacent to B</a:t>
            </a:r>
            <a:r>
              <a:rPr lang="en-US" dirty="0"/>
              <a:t>. 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 </a:t>
            </a:r>
            <a:r>
              <a:rPr lang="en-US" i="1" dirty="0"/>
              <a:t>if </a:t>
            </a:r>
            <a:r>
              <a:rPr lang="en-US" dirty="0">
                <a:solidFill>
                  <a:srgbClr val="FF0000"/>
                </a:solidFill>
              </a:rPr>
              <a:t>B is blank</a:t>
            </a:r>
            <a:r>
              <a:rPr lang="en-US" dirty="0"/>
              <a:t>. 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A tile can move from square A to square B. (h</a:t>
            </a:r>
            <a:r>
              <a:rPr lang="en-US" baseline="-25000" dirty="0"/>
              <a:t>oop</a:t>
            </a:r>
            <a:r>
              <a:rPr lang="en-US" dirty="0"/>
              <a:t>)</a:t>
            </a:r>
          </a:p>
          <a:p>
            <a:pPr marL="1485900" lvl="2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0696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0370-0E53-2547-B74D-D8439DD5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Dominance: A metric on better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If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2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 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Arial" pitchFamily="34" charset="0"/>
              </a:rPr>
              <a:t>≥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 h</a:t>
            </a:r>
            <a:r>
              <a:rPr lang="en-US" sz="2400" i="1" baseline="-25000" dirty="0">
                <a:solidFill>
                  <a:schemeClr val="accent2"/>
                </a:solidFill>
                <a:latin typeface="Times New Roman" pitchFamily="18" charset="0"/>
              </a:rPr>
              <a:t>1</a:t>
            </a:r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</a:rPr>
              <a:t>(n)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for all </a:t>
            </a:r>
            <a:r>
              <a:rPr lang="en-US" i="1" dirty="0"/>
              <a:t>n</a:t>
            </a:r>
            <a:r>
              <a:rPr lang="en-US" dirty="0"/>
              <a:t> (both admissible)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then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dominates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So </a:t>
            </a:r>
            <a:r>
              <a:rPr lang="en-US" i="1" dirty="0"/>
              <a:t>h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dirty="0"/>
              <a:t>is optimistic, but more accurate than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/>
              <a:t> </a:t>
            </a:r>
            <a:r>
              <a:rPr lang="en-US" dirty="0"/>
              <a:t>is therefore better for search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Notice: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 err="1">
                <a:latin typeface="Times New Roman" pitchFamily="18" charset="0"/>
                <a:cs typeface="Times New Roman" pitchFamily="18" charset="0"/>
              </a:rPr>
              <a:t>md</a:t>
            </a:r>
            <a:r>
              <a:rPr lang="en-US" baseline="-25000" dirty="0"/>
              <a:t> </a:t>
            </a:r>
            <a:r>
              <a:rPr lang="en-US" dirty="0"/>
              <a:t> dominates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="1" i="1" baseline="-25000" dirty="0">
                <a:latin typeface="Times New Roman" pitchFamily="18" charset="0"/>
                <a:cs typeface="Times New Roman" pitchFamily="18" charset="0"/>
              </a:rPr>
              <a:t>oop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Typical search costs (average number of nodes expanded):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d=12	</a:t>
            </a:r>
            <a:r>
              <a:rPr lang="en-US" dirty="0"/>
              <a:t>Iterative Deepening Search  = 3,644,035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227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73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d=24 	</a:t>
            </a:r>
            <a:r>
              <a:rPr lang="en-US" dirty="0"/>
              <a:t>IDS = too many nodes</a:t>
            </a:r>
            <a:br>
              <a:rPr lang="en-US" dirty="0"/>
            </a:br>
            <a:r>
              <a:rPr lang="en-US" dirty="0"/>
              <a:t>	A</a:t>
            </a:r>
            <a:r>
              <a:rPr lang="en-US" baseline="30000" dirty="0"/>
              <a:t>*</a:t>
            </a:r>
            <a:r>
              <a:rPr lang="en-US" dirty="0"/>
              <a:t>(h</a:t>
            </a:r>
            <a:r>
              <a:rPr lang="en-US" baseline="-25000" dirty="0"/>
              <a:t>oop</a:t>
            </a:r>
            <a:r>
              <a:rPr lang="en-US" dirty="0"/>
              <a:t>) = 39,135 nodes, A</a:t>
            </a:r>
            <a:r>
              <a:rPr lang="en-US" baseline="30000" dirty="0"/>
              <a:t>*</a:t>
            </a:r>
            <a:r>
              <a:rPr lang="en-US" dirty="0"/>
              <a:t>(</a:t>
            </a:r>
            <a:r>
              <a:rPr lang="en-US" dirty="0" err="1"/>
              <a:t>h</a:t>
            </a:r>
            <a:r>
              <a:rPr lang="en-US" baseline="-25000" dirty="0" err="1"/>
              <a:t>md</a:t>
            </a:r>
            <a:r>
              <a:rPr lang="en-US" dirty="0"/>
              <a:t>) = 1,641 nodes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48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52CC-6335-1A47-A00E-F37F7C2D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The best and worst admissible heuristics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 -  the (unachievable) Oracle heuristic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h*(n) = the true distance from the n to goal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b="1" dirty="0" err="1"/>
              <a:t>h</a:t>
            </a:r>
            <a:r>
              <a:rPr lang="en-US" b="1" baseline="-25000" dirty="0" err="1"/>
              <a:t>we’re</a:t>
            </a:r>
            <a:r>
              <a:rPr lang="en-US" b="1" baseline="-25000" dirty="0"/>
              <a:t> here already</a:t>
            </a:r>
            <a:r>
              <a:rPr lang="en-US" b="1" dirty="0"/>
              <a:t>(n)= </a:t>
            </a: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(n)=0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Admissible:  both yes!!!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/>
              <a:t>h*(n) </a:t>
            </a:r>
            <a:r>
              <a:rPr lang="en-US" b="1" i="1" dirty="0"/>
              <a:t>dominates all other heuristics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b="1" dirty="0" err="1"/>
              <a:t>h</a:t>
            </a:r>
            <a:r>
              <a:rPr lang="en-US" b="1" baseline="-25000" dirty="0" err="1"/>
              <a:t>teleportation</a:t>
            </a:r>
            <a:r>
              <a:rPr lang="en-US" b="1" dirty="0"/>
              <a:t>(n) </a:t>
            </a:r>
            <a:r>
              <a:rPr lang="en-US" b="1" i="1" dirty="0"/>
              <a:t>is dominated by all heuristics</a:t>
            </a:r>
            <a:endParaRPr lang="en-US" b="1"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685800" lvl="1" indent="0">
              <a:lnSpc>
                <a:spcPct val="140000"/>
              </a:lnSpc>
              <a:spcBef>
                <a:spcPts val="0"/>
              </a:spcBef>
              <a:buNone/>
            </a:pPr>
            <a:endParaRPr lang="en-US" dirty="0"/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739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76E9893-BBDD-4883-A344-F1C2A409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Reminders</a:t>
            </a:r>
          </a:p>
        </p:txBody>
      </p:sp>
      <p:pic>
        <p:nvPicPr>
          <p:cNvPr id="4" name="Google Shape;86;g92b3bf485b_0_0">
            <a:extLst>
              <a:ext uri="{FF2B5EF4-FFF2-40B4-BE49-F238E27FC236}">
                <a16:creationId xmlns:a16="http://schemas.microsoft.com/office/drawing/2014/main" id="{864CD3BB-B520-5844-BD83-EB2309658C1E}"/>
              </a:ext>
            </a:extLst>
          </p:cNvPr>
          <p:cNvPicPr preferRelativeResize="0"/>
          <p:nvPr/>
        </p:nvPicPr>
        <p:blipFill rotWithShape="1">
          <a:blip r:embed="rId2"/>
          <a:srcRect r="15463" b="-2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582850-2B15-4758-BB98-886E5F79B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HW2 is due tonight before 11:59pm Eastern time.</a:t>
            </a:r>
          </a:p>
          <a:p>
            <a:r>
              <a:rPr lang="en-US" dirty="0"/>
              <a:t>HW3 has been released.</a:t>
            </a:r>
          </a:p>
          <a:p>
            <a:endParaRPr lang="en-US" dirty="0"/>
          </a:p>
          <a:p>
            <a:r>
              <a:rPr lang="en-US" dirty="0"/>
              <a:t>Register to vote: </a:t>
            </a:r>
            <a:r>
              <a:rPr lang="en-US" dirty="0">
                <a:hlinkClick r:id="rId3"/>
              </a:rPr>
              <a:t>https://vote.gov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Online registration and mail-in request deadline: </a:t>
            </a:r>
            <a:br>
              <a:rPr lang="en-US" b="1" dirty="0"/>
            </a:br>
            <a:r>
              <a:rPr lang="en-US" dirty="0"/>
              <a:t>Monday, October 19, 2020</a:t>
            </a:r>
          </a:p>
          <a:p>
            <a:r>
              <a:rPr lang="en-US" dirty="0"/>
              <a:t>Be a poll worker: </a:t>
            </a:r>
            <a:r>
              <a:rPr lang="en-US" dirty="0">
                <a:hlinkClick r:id="rId4"/>
              </a:rPr>
              <a:t>https://www.votespa.com/Resources/Pages/Be-a-Poll-Worker.aspx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42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86E-9E8B-C44E-9E28-53D304F81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800"/>
            </a:pPr>
            <a:r>
              <a:rPr lang="en-US" dirty="0">
                <a:solidFill>
                  <a:srgbClr val="370661"/>
                </a:solidFill>
              </a:rPr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FBDBC-AABD-DC4B-BBC9-7C7BE6B4B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295;p20">
            <a:extLst>
              <a:ext uri="{FF2B5EF4-FFF2-40B4-BE49-F238E27FC236}">
                <a16:creationId xmlns:a16="http://schemas.microsoft.com/office/drawing/2014/main" id="{63C4788F-6598-09C0-B42C-B5D2F11780B9}"/>
              </a:ext>
            </a:extLst>
          </p:cNvPr>
          <p:cNvSpPr/>
          <p:nvPr/>
        </p:nvSpPr>
        <p:spPr>
          <a:xfrm>
            <a:off x="5280783" y="3429000"/>
            <a:ext cx="3624678" cy="1499746"/>
          </a:xfrm>
          <a:prstGeom prst="wedgeRoundRectCallout">
            <a:avLst>
              <a:gd name="adj1" fmla="val 84298"/>
              <a:gd name="adj2" fmla="val 398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Register to vote: </a:t>
            </a: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https://vote.gov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 deadline is Oct 24.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5;p20">
            <a:extLst>
              <a:ext uri="{FF2B5EF4-FFF2-40B4-BE49-F238E27FC236}">
                <a16:creationId xmlns:a16="http://schemas.microsoft.com/office/drawing/2014/main" id="{541E075C-1122-984E-AF87-436F85AB099C}"/>
              </a:ext>
            </a:extLst>
          </p:cNvPr>
          <p:cNvSpPr/>
          <p:nvPr/>
        </p:nvSpPr>
        <p:spPr>
          <a:xfrm>
            <a:off x="7717154" y="638944"/>
            <a:ext cx="4156363" cy="695415"/>
          </a:xfrm>
          <a:prstGeom prst="wedgeRoundRectCallout">
            <a:avLst>
              <a:gd name="adj1" fmla="val 27187"/>
              <a:gd name="adj2" fmla="val 316065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wear your masks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295;p20">
            <a:extLst>
              <a:ext uri="{FF2B5EF4-FFF2-40B4-BE49-F238E27FC236}">
                <a16:creationId xmlns:a16="http://schemas.microsoft.com/office/drawing/2014/main" id="{22A638F6-B058-D35D-4A7B-89FC291E3EA3}"/>
              </a:ext>
            </a:extLst>
          </p:cNvPr>
          <p:cNvSpPr/>
          <p:nvPr/>
        </p:nvSpPr>
        <p:spPr>
          <a:xfrm>
            <a:off x="5777740" y="1755914"/>
            <a:ext cx="3995737" cy="1102384"/>
          </a:xfrm>
          <a:prstGeom prst="wedgeRoundRectCallout">
            <a:avLst>
              <a:gd name="adj1" fmla="val 61082"/>
              <a:gd name="adj2" fmla="val 119410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HW2 is due tomorrow,</a:t>
            </a:r>
            <a:b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HW3 has been released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266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569517" y="709168"/>
            <a:ext cx="125226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360669" y="3735148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1602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608251" y="4906313"/>
            <a:ext cx="12769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666512" y="687046"/>
            <a:ext cx="1426994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86754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5964239" y="2099989"/>
            <a:ext cx="800219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775935" y="2040963"/>
            <a:ext cx="166584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319177" y="118084"/>
            <a:ext cx="3856282" cy="2825018"/>
            <a:chOff x="319177" y="118084"/>
            <a:chExt cx="3856282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081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319177" y="1797206"/>
              <a:ext cx="1096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84350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02624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626416" y="5875310"/>
            <a:ext cx="3405170" cy="674096"/>
            <a:chOff x="1626416" y="5875310"/>
            <a:chExt cx="3405170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626416" y="5905219"/>
              <a:ext cx="11240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116268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1221456" y="6556734"/>
            <a:ext cx="92525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68480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05130"/>
            <a:ext cx="1269000" cy="1940852"/>
            <a:chOff x="9091552" y="1205130"/>
            <a:chExt cx="1269000" cy="1940852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416063" y="1205130"/>
              <a:ext cx="9444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406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 is</a:t>
            </a:r>
            <a:br>
              <a:rPr lang="en-US" dirty="0">
                <a:ea typeface="Open Sans"/>
                <a:cs typeface="Open Sans"/>
                <a:sym typeface="Open Sans"/>
              </a:rPr>
            </a:br>
            <a:r>
              <a:rPr lang="en-US" dirty="0"/>
              <a:t>Optimal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75525-8081-E542-9744-C70AEB9FE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AIMA 3.5</a:t>
            </a:r>
          </a:p>
        </p:txBody>
      </p:sp>
      <p:pic>
        <p:nvPicPr>
          <p:cNvPr id="1032" name="Picture 8" descr="étoile de la mort png 3 » PNG Image">
            <a:extLst>
              <a:ext uri="{FF2B5EF4-FFF2-40B4-BE49-F238E27FC236}">
                <a16:creationId xmlns:a16="http://schemas.microsoft.com/office/drawing/2014/main" id="{FD3BD6AB-35F3-4B4F-BBEC-ECA51929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5050"/>
            <a:ext cx="47498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18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462C-D75E-7547-90A4-F4A3AF5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Open Sans"/>
                <a:cs typeface="Open Sans"/>
                <a:sym typeface="Open Sans"/>
              </a:rPr>
              <a:t>A* search</a:t>
            </a:r>
            <a:endParaRPr lang="en-US" dirty="0"/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Best-known form of best-first search.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Key Idea: avoid expanding paths that are already expensive, but expand most promising first. 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 </a:t>
            </a:r>
            <a:r>
              <a:rPr lang="en-US" i="1" dirty="0">
                <a:latin typeface="+mn-lt"/>
              </a:rPr>
              <a:t>Simple idea</a:t>
            </a:r>
            <a:r>
              <a:rPr lang="en-US" dirty="0">
                <a:latin typeface="+mn-lt"/>
              </a:rPr>
              <a:t>: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f(n)=g(n) + h(n)</a:t>
            </a:r>
            <a:endParaRPr lang="en-US" i="1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g(n)</a:t>
            </a:r>
            <a:r>
              <a:rPr lang="en-US" dirty="0">
                <a:latin typeface="+mn-lt"/>
              </a:rPr>
              <a:t> the actual cost (so far)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reach </a:t>
            </a:r>
            <a:r>
              <a:rPr lang="en-US" dirty="0">
                <a:latin typeface="+mn-lt"/>
              </a:rPr>
              <a:t>the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h(n)</a:t>
            </a:r>
            <a:r>
              <a:rPr lang="en-US" dirty="0">
                <a:latin typeface="+mn-lt"/>
              </a:rPr>
              <a:t> estimated cost to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get from the node to the goal</a:t>
            </a:r>
            <a:endParaRPr lang="en-US" dirty="0">
              <a:latin typeface="+mn-lt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b="1" i="1" dirty="0">
                <a:solidFill>
                  <a:schemeClr val="accent2"/>
                </a:solidFill>
                <a:latin typeface="+mn-lt"/>
              </a:rPr>
              <a:t>f(n)</a:t>
            </a:r>
            <a:r>
              <a:rPr lang="en-US" dirty="0">
                <a:latin typeface="+mn-lt"/>
              </a:rPr>
              <a:t> estimated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total cost </a:t>
            </a:r>
            <a:r>
              <a:rPr lang="en-US" dirty="0">
                <a:latin typeface="+mn-lt"/>
              </a:rPr>
              <a:t>of path through </a:t>
            </a:r>
            <a:r>
              <a:rPr lang="en-US" i="1" dirty="0">
                <a:latin typeface="+mn-lt"/>
              </a:rPr>
              <a:t>n</a:t>
            </a:r>
            <a:r>
              <a:rPr lang="en-US" dirty="0">
                <a:latin typeface="+mn-lt"/>
              </a:rPr>
              <a:t> to goal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r>
              <a:rPr lang="en-US" dirty="0">
                <a:latin typeface="+mn-lt"/>
              </a:rPr>
              <a:t>Implementation: Frontier queue as priority queue by increasing </a:t>
            </a:r>
            <a:r>
              <a:rPr lang="en-US" i="1" dirty="0">
                <a:solidFill>
                  <a:schemeClr val="accent2"/>
                </a:solidFill>
                <a:latin typeface="+mn-lt"/>
              </a:rPr>
              <a:t>f(n)  (as expected…)</a:t>
            </a:r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>
              <a:latin typeface="+mn-lt"/>
            </a:endParaRPr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7231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Key: Admissibility</a:t>
            </a:r>
            <a:endParaRPr/>
          </a:p>
        </p:txBody>
      </p:sp>
      <p:sp>
        <p:nvSpPr>
          <p:cNvPr id="124" name="Google Shape;1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500058" y="4266110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Inadmissible (pessimistic) heuristics break optimality by pushing good plans too far back on the frontier, which means they may never get expanded. 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6468711" y="4248792"/>
            <a:ext cx="4616823" cy="204951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Admissible (optimistic) heuristics slow down bad plans but never outweigh true costs.  That means that the true best plan will always be expanded.</a:t>
            </a:r>
            <a:endParaRPr/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8863600" y="6465102"/>
            <a:ext cx="3143250" cy="39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9050" tIns="34525" rIns="69050" bIns="345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0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05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804" y="1137177"/>
            <a:ext cx="2546704" cy="305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20" y="1138026"/>
            <a:ext cx="2159877" cy="304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Admissible Heuristics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heuristic </a:t>
            </a:r>
            <a:r>
              <a:rPr lang="en-US" i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/>
              <a:t> is </a:t>
            </a:r>
            <a:r>
              <a:rPr lang="en-US" i="1">
                <a:solidFill>
                  <a:srgbClr val="C00000"/>
                </a:solidFill>
              </a:rPr>
              <a:t>admissible</a:t>
            </a:r>
            <a:r>
              <a:rPr lang="en-US" i="1"/>
              <a:t> </a:t>
            </a:r>
            <a:r>
              <a:rPr lang="en-US"/>
              <a:t>(optimistic) if: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where               is the true cost to a nearest goal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Is Manhattan Distance admissible? 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Coming up with admissible heuristics is most of what’s involved in using A* in practice.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5836" y="1886475"/>
            <a:ext cx="2348089" cy="3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0120" y="2334373"/>
            <a:ext cx="734616" cy="30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 descr="8puzz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924" y="2715461"/>
            <a:ext cx="4160561" cy="21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Assume: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is an 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 is a suboptimal goal node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 is admissible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will exit the frontier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770853" y="1352013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8612624" y="161871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8969812" y="161156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8710255" y="1506793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9724668" y="28843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8010168" y="265574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8786456" y="1299625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5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2914" y="287497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6674" y="2646369"/>
            <a:ext cx="193363" cy="19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64" name="Google Shape;164;p6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083261" y="3900625"/>
            <a:ext cx="4914900" cy="1428750"/>
          </a:xfrm>
          <a:prstGeom prst="wedgeRoundRectCallout">
            <a:avLst>
              <a:gd name="adj1" fmla="val -59674"/>
              <a:gd name="adj2" fmla="val -8889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6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373" y="4123549"/>
            <a:ext cx="2259806" cy="2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7371" y="4477163"/>
            <a:ext cx="1398670" cy="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9446" y="4846496"/>
            <a:ext cx="1458438" cy="238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 txBox="1"/>
          <p:nvPr/>
        </p:nvSpPr>
        <p:spPr>
          <a:xfrm>
            <a:off x="7630341" y="3919547"/>
            <a:ext cx="2223418" cy="39986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Definition of f-cost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7640202" y="431252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Admissibility of h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7630341" y="4705503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520099" y="1181688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7908117" y="1166211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8749888" y="1432910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9107076" y="142576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8847519" y="1320991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9861932" y="26985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8147432" y="2469944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923720" y="111382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8433182" y="1955594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6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04581" y="1898443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120178" y="2689167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/>
          <p:nvPr/>
        </p:nvSpPr>
        <p:spPr>
          <a:xfrm rot="1800000">
            <a:off x="7870889" y="1732425"/>
            <a:ext cx="716152" cy="1166446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6" descr="txp_fi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5850" y="2428272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Optimality of A* Tree Search</a:t>
            </a:r>
            <a:endParaRPr/>
          </a:p>
        </p:txBody>
      </p:sp>
      <p:sp>
        <p:nvSpPr>
          <p:cNvPr id="192" name="Google Shape;192;p7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93" name="Google Shape;193;p7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5372100" y="4071937"/>
            <a:ext cx="4800600" cy="10287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4317" y="4659154"/>
            <a:ext cx="1447642" cy="23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3249" y="4304346"/>
            <a:ext cx="1435601" cy="2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 txBox="1"/>
          <p:nvPr/>
        </p:nvSpPr>
        <p:spPr>
          <a:xfrm>
            <a:off x="7717511" y="4463091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0 at a goal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7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7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 rot="359986">
            <a:off x="7633719" y="2284701"/>
            <a:ext cx="2902615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7" descr="txp_fi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7684477" y="411714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is suboptimal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body" idx="1"/>
          </p:nvPr>
        </p:nvSpPr>
        <p:spPr>
          <a:xfrm>
            <a:off x="756863" y="1303218"/>
            <a:ext cx="6383797" cy="227294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Proof: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Imagine B is on the frontier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ancestor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of A is on the frontier, too (maybe A!)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Claim: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will be expanded before B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f(n) is less or equal to f(A)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f(A) is less than f(B)</a:t>
            </a:r>
            <a:endParaRPr/>
          </a:p>
          <a:p>
            <a:pPr marL="1028700" lvl="1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All ancestors of A expand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expands before B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Char char="o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search is optimal</a:t>
            </a:r>
            <a:endParaRPr/>
          </a:p>
          <a:p>
            <a:pPr marL="571500" lvl="0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102870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</a:pPr>
            <a:r>
              <a:rPr lang="en-US" sz="3400"/>
              <a:t>Optimality of A* Tree Search</a:t>
            </a:r>
            <a:endParaRPr sz="3400" b="1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00025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8503654" y="1174121"/>
            <a:ext cx="1448990" cy="1778794"/>
          </a:xfrm>
          <a:custGeom>
            <a:avLst/>
            <a:gdLst/>
            <a:ahLst/>
            <a:cxnLst/>
            <a:rect l="l" t="t" r="r" b="b"/>
            <a:pathLst>
              <a:path w="1217" h="1494" extrusionOk="0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7891672" y="1158644"/>
            <a:ext cx="2195513" cy="19157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8733443" y="1425343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9090631" y="1418199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8831074" y="1313424"/>
            <a:ext cx="205979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9845487" y="26909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8130987" y="2462377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8907275" y="1106256"/>
            <a:ext cx="134541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/>
          <p:nvPr/>
        </p:nvSpPr>
        <p:spPr>
          <a:xfrm>
            <a:off x="8416737" y="1948027"/>
            <a:ext cx="134541" cy="134541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8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8136" y="1890876"/>
            <a:ext cx="144066" cy="1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 descr="txp_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3733" y="2681600"/>
            <a:ext cx="193122" cy="1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8" descr="txp_fi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9405" y="2420705"/>
            <a:ext cx="193363" cy="19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/>
          <p:nvPr/>
        </p:nvSpPr>
        <p:spPr>
          <a:xfrm>
            <a:off x="6787961" y="4231041"/>
            <a:ext cx="2800350" cy="685800"/>
          </a:xfrm>
          <a:prstGeom prst="wedgeRoundRectCallout">
            <a:avLst>
              <a:gd name="adj1" fmla="val -136734"/>
              <a:gd name="adj2" fmla="val -61080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8" descr="txp_fi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6663" y="4459642"/>
            <a:ext cx="2333051" cy="23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/>
          <p:nvPr/>
        </p:nvSpPr>
        <p:spPr>
          <a:xfrm rot="1372885">
            <a:off x="7820766" y="2050387"/>
            <a:ext cx="2733831" cy="712991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Open Sans"/>
              <a:buNone/>
            </a:pPr>
            <a:r>
              <a:rPr lang="en-US"/>
              <a:t>Properties of A*</a:t>
            </a:r>
            <a:br>
              <a:rPr lang="en-US">
                <a:solidFill>
                  <a:srgbClr val="370661"/>
                </a:solidFill>
              </a:rPr>
            </a:br>
            <a:endParaRPr/>
          </a:p>
        </p:txBody>
      </p:sp>
      <p:sp>
        <p:nvSpPr>
          <p:cNvPr id="241" name="Google Shape;241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399675" y="5776617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Properties of A*</a:t>
            </a:r>
            <a:endParaRPr/>
          </a:p>
        </p:txBody>
      </p:sp>
      <p:sp>
        <p:nvSpPr>
          <p:cNvPr id="249" name="Google Shape;249;p10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2171700" y="2884886"/>
            <a:ext cx="1828800" cy="1572815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2571751" y="2857501"/>
            <a:ext cx="1028666" cy="1198883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2842024" y="315158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199210" y="314444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2939655" y="3039667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2926556" y="3005138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3227785" y="2853931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2971801" y="3917156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3015855" y="283249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257800" y="2858692"/>
            <a:ext cx="1828800" cy="1599009"/>
          </a:xfrm>
          <a:custGeom>
            <a:avLst/>
            <a:gdLst/>
            <a:ahLst/>
            <a:cxnLst/>
            <a:rect l="l" t="t" r="r" b="b"/>
            <a:pathLst>
              <a:path w="1844" h="1609" extrusionOk="0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5886458" y="2857500"/>
            <a:ext cx="571501" cy="11430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5928124" y="3125392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"/>
          <p:cNvSpPr/>
          <p:nvPr/>
        </p:nvSpPr>
        <p:spPr>
          <a:xfrm>
            <a:off x="6285310" y="3118249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 txBox="1"/>
          <p:nvPr/>
        </p:nvSpPr>
        <p:spPr>
          <a:xfrm>
            <a:off x="6025755" y="3013474"/>
            <a:ext cx="20597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6012656" y="2978945"/>
            <a:ext cx="333375" cy="66675"/>
          </a:xfrm>
          <a:custGeom>
            <a:avLst/>
            <a:gdLst/>
            <a:ahLst/>
            <a:cxnLst/>
            <a:rect l="l" t="t" r="r" b="b"/>
            <a:pathLst>
              <a:path w="280" h="56" extrusionOk="0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6313885" y="2827736"/>
            <a:ext cx="223838" cy="43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6101955" y="2806305"/>
            <a:ext cx="134540" cy="13454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6057901" y="3890963"/>
            <a:ext cx="134541" cy="134541"/>
          </a:xfrm>
          <a:prstGeom prst="ellipse">
            <a:avLst/>
          </a:prstGeom>
          <a:solidFill>
            <a:srgbClr val="FF99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2087501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Uniform-Cost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5886458" y="2024955"/>
            <a:ext cx="2223418" cy="41984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A*</a:t>
            </a:r>
            <a:endParaRPr/>
          </a:p>
          <a:p>
            <a:pPr marL="1028700" marR="0" lvl="1" indent="-215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386063" y="5828755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4469818-A8DD-5D46-B26B-774A55B1818C}"/>
              </a:ext>
            </a:extLst>
          </p:cNvPr>
          <p:cNvSpPr/>
          <p:nvPr/>
        </p:nvSpPr>
        <p:spPr>
          <a:xfrm>
            <a:off x="11239" y="455885"/>
            <a:ext cx="1965603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10A4014-26A5-064B-8AFD-DCD9AB1137C8}"/>
              </a:ext>
            </a:extLst>
          </p:cNvPr>
          <p:cNvSpPr/>
          <p:nvPr/>
        </p:nvSpPr>
        <p:spPr>
          <a:xfrm>
            <a:off x="1789011" y="3335801"/>
            <a:ext cx="163916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471FCB2-C77A-9243-8522-82842FF33436}"/>
              </a:ext>
            </a:extLst>
          </p:cNvPr>
          <p:cNvSpPr/>
          <p:nvPr/>
        </p:nvSpPr>
        <p:spPr>
          <a:xfrm>
            <a:off x="2056539" y="4174467"/>
            <a:ext cx="2265364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Lotho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Minor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360EDA99-E448-B843-A176-73EA350431EB}"/>
              </a:ext>
            </a:extLst>
          </p:cNvPr>
          <p:cNvSpPr/>
          <p:nvPr/>
        </p:nvSpPr>
        <p:spPr>
          <a:xfrm>
            <a:off x="2301390" y="4972171"/>
            <a:ext cx="200837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Mandalore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1B2BB14F-D07C-D841-90BE-F93C6DE83DA9}"/>
              </a:ext>
            </a:extLst>
          </p:cNvPr>
          <p:cNvSpPr/>
          <p:nvPr/>
        </p:nvSpPr>
        <p:spPr>
          <a:xfrm>
            <a:off x="7485814" y="546887"/>
            <a:ext cx="225895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Polis Massa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E9C98B-0A0C-0C43-B1E4-F55E657F152C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5972C0-37EA-2649-9794-8229D456229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3BF294-74D4-8641-8955-37880A41866B}"/>
              </a:ext>
            </a:extLst>
          </p:cNvPr>
          <p:cNvCxnSpPr>
            <a:cxnSpLocks/>
            <a:stCxn id="23" idx="5"/>
            <a:endCxn id="9" idx="1"/>
          </p:cNvCxnSpPr>
          <p:nvPr/>
        </p:nvCxnSpPr>
        <p:spPr>
          <a:xfrm>
            <a:off x="2538230" y="562878"/>
            <a:ext cx="1261939" cy="200493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3218A35-7981-6046-92E9-7790A3226B5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1803712" y="2077046"/>
            <a:ext cx="1932068" cy="6462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D00223E-CE83-0240-8F8C-782550AA1AE1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90E8C0-F456-EA48-A6D5-A342BAF923D4}"/>
              </a:ext>
            </a:extLst>
          </p:cNvPr>
          <p:cNvCxnSpPr>
            <a:cxnSpLocks/>
            <a:stCxn id="13" idx="1"/>
            <a:endCxn id="12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E87B06B-FDCA-0B48-B90F-9107C0A95F44}"/>
              </a:ext>
            </a:extLst>
          </p:cNvPr>
          <p:cNvCxnSpPr>
            <a:cxnSpLocks/>
            <a:stCxn id="13" idx="4"/>
            <a:endCxn id="14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4688BAD-979F-9243-B353-C5ABB5DA66E5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6010AFA-FEE9-5D48-8076-F57278F08CF8}"/>
              </a:ext>
            </a:extLst>
          </p:cNvPr>
          <p:cNvCxnSpPr>
            <a:cxnSpLocks/>
            <a:stCxn id="16" idx="2"/>
            <a:endCxn id="15" idx="6"/>
          </p:cNvCxnSpPr>
          <p:nvPr/>
        </p:nvCxnSpPr>
        <p:spPr>
          <a:xfrm flipH="1" flipV="1">
            <a:off x="3158650" y="6095150"/>
            <a:ext cx="1433257" cy="23441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2C66E-BAC4-104C-B9EE-FDA58F10C0BD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D7EFD7-A5B5-EA4A-A65A-FF277BB56C5C}"/>
              </a:ext>
            </a:extLst>
          </p:cNvPr>
          <p:cNvCxnSpPr>
            <a:cxnSpLocks/>
            <a:stCxn id="200" idx="1"/>
            <a:endCxn id="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BE4B39-7A69-B646-AF3D-CA5C8EA13027}"/>
              </a:ext>
            </a:extLst>
          </p:cNvPr>
          <p:cNvCxnSpPr>
            <a:cxnSpLocks/>
            <a:stCxn id="11" idx="5"/>
            <a:endCxn id="17" idx="1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F81BB91-FD0D-B249-9A0E-EEF1009B947E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917A935-A481-3E4D-A34E-B5516855567B}"/>
              </a:ext>
            </a:extLst>
          </p:cNvPr>
          <p:cNvCxnSpPr>
            <a:cxnSpLocks/>
            <a:stCxn id="16" idx="7"/>
            <a:endCxn id="17" idx="3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A65C3B-8D67-0845-8C9E-5C379F610763}"/>
              </a:ext>
            </a:extLst>
          </p:cNvPr>
          <p:cNvCxnSpPr>
            <a:cxnSpLocks/>
            <a:stCxn id="17" idx="6"/>
            <a:endCxn id="18" idx="1"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B7203-DE69-B344-BF95-EA65B68C181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97B0A9-C475-864C-BB66-C48CDFC391D6}"/>
              </a:ext>
            </a:extLst>
          </p:cNvPr>
          <p:cNvCxnSpPr>
            <a:cxnSpLocks/>
            <a:stCxn id="6" idx="3"/>
            <a:endCxn id="18" idx="6"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1EC5B6-E0E8-1A43-8665-F95E3ACDF6E2}"/>
              </a:ext>
            </a:extLst>
          </p:cNvPr>
          <p:cNvCxnSpPr>
            <a:cxnSpLocks/>
            <a:stCxn id="18" idx="4"/>
            <a:endCxn id="19" idx="7"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4B3F772-00D0-2B41-B715-B653B96EF21D}"/>
              </a:ext>
            </a:extLst>
          </p:cNvPr>
          <p:cNvCxnSpPr>
            <a:cxnSpLocks/>
            <a:stCxn id="24" idx="2"/>
            <a:endCxn id="6" idx="6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5631AA-5A66-FB46-9B63-633E7B9E4C50}"/>
              </a:ext>
            </a:extLst>
          </p:cNvPr>
          <p:cNvCxnSpPr>
            <a:cxnSpLocks/>
            <a:stCxn id="20" idx="6"/>
            <a:endCxn id="21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211B618-C73F-7F4E-AFC7-0D2B8310D1C6}"/>
              </a:ext>
            </a:extLst>
          </p:cNvPr>
          <p:cNvCxnSpPr>
            <a:cxnSpLocks/>
            <a:stCxn id="21" idx="5"/>
            <a:endCxn id="22" idx="1"/>
          </p:cNvCxnSpPr>
          <p:nvPr/>
        </p:nvCxnSpPr>
        <p:spPr>
          <a:xfrm>
            <a:off x="9466842" y="1863373"/>
            <a:ext cx="490683" cy="924278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B02B7C0-9CAC-5E46-B90E-0BD3873A039E}"/>
              </a:ext>
            </a:extLst>
          </p:cNvPr>
          <p:cNvCxnSpPr>
            <a:cxnSpLocks/>
            <a:stCxn id="22" idx="4"/>
            <a:endCxn id="6" idx="7"/>
          </p:cNvCxnSpPr>
          <p:nvPr/>
        </p:nvCxnSpPr>
        <p:spPr>
          <a:xfrm flipH="1">
            <a:off x="9200051" y="3162941"/>
            <a:ext cx="912925" cy="151669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3365A6F-EA42-8B4E-8A78-66213E5E714B}"/>
              </a:ext>
            </a:extLst>
          </p:cNvPr>
          <p:cNvCxnSpPr>
            <a:cxnSpLocks/>
            <a:stCxn id="24" idx="5"/>
            <a:endCxn id="25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noFill/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1F11B64-5287-3644-82C9-35C5B8686938}"/>
              </a:ext>
            </a:extLst>
          </p:cNvPr>
          <p:cNvSpPr/>
          <p:nvPr/>
        </p:nvSpPr>
        <p:spPr>
          <a:xfrm>
            <a:off x="2162940" y="1875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4A98F-B44B-0C40-B635-481D365F8ECD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EB5876-7992-5F4E-975B-F94D51AF9340}"/>
              </a:ext>
            </a:extLst>
          </p:cNvPr>
          <p:cNvSpPr/>
          <p:nvPr/>
        </p:nvSpPr>
        <p:spPr>
          <a:xfrm>
            <a:off x="1364033" y="185720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D6DC3F-8383-1746-A9CB-54F77A1F606B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9781E7-4F9C-8A47-A65A-EC98580E09E9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1C621-2C70-EE41-900A-00CEA972088F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2102D5-B41C-4540-846D-277CABB86113}"/>
              </a:ext>
            </a:extLst>
          </p:cNvPr>
          <p:cNvSpPr/>
          <p:nvPr/>
        </p:nvSpPr>
        <p:spPr>
          <a:xfrm>
            <a:off x="2718971" y="587531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FE3D8A-70BB-A747-ADCD-EB6C143A8A80}"/>
              </a:ext>
            </a:extLst>
          </p:cNvPr>
          <p:cNvSpPr/>
          <p:nvPr/>
        </p:nvSpPr>
        <p:spPr>
          <a:xfrm>
            <a:off x="3735780" y="250342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F5312B-1944-3A42-80BA-49AF497BF9E5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1B3979-8827-CE45-8EBF-AD691B0346BC}"/>
              </a:ext>
            </a:extLst>
          </p:cNvPr>
          <p:cNvSpPr/>
          <p:nvPr/>
        </p:nvSpPr>
        <p:spPr>
          <a:xfrm>
            <a:off x="5843420" y="2433096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C363E-4857-B540-9D38-68F36FC414BC}"/>
              </a:ext>
            </a:extLst>
          </p:cNvPr>
          <p:cNvSpPr/>
          <p:nvPr/>
        </p:nvSpPr>
        <p:spPr>
          <a:xfrm>
            <a:off x="7666512" y="5139745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F0DC465-2003-4E47-AC7C-63056F3BD2BB}"/>
              </a:ext>
            </a:extLst>
          </p:cNvPr>
          <p:cNvSpPr/>
          <p:nvPr/>
        </p:nvSpPr>
        <p:spPr>
          <a:xfrm>
            <a:off x="6021596" y="432049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E0EE52-C6F2-7645-95C2-58ED8DA7B56C}"/>
              </a:ext>
            </a:extLst>
          </p:cNvPr>
          <p:cNvSpPr/>
          <p:nvPr/>
        </p:nvSpPr>
        <p:spPr>
          <a:xfrm>
            <a:off x="4591907" y="6109727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3BAE74-4659-5E46-88D2-27E65F76926B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37A2B8-46F8-7048-A9AA-E9589FFF0269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170830-11C1-B443-A3B6-4950F001250C}"/>
              </a:ext>
            </a:extLst>
          </p:cNvPr>
          <p:cNvSpPr/>
          <p:nvPr/>
        </p:nvSpPr>
        <p:spPr>
          <a:xfrm>
            <a:off x="9091552" y="1488083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AEBF33D-0C8F-954F-9310-26B9E0D68D2F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F686FB-2371-6144-9599-700A90FF4F7F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8E0B5-E55D-7B4E-88BE-BDFC56F8661C}"/>
              </a:ext>
            </a:extLst>
          </p:cNvPr>
          <p:cNvSpPr/>
          <p:nvPr/>
        </p:nvSpPr>
        <p:spPr>
          <a:xfrm>
            <a:off x="8824761" y="4615251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980154-2691-2741-83E9-6257A06DEF58}"/>
              </a:ext>
            </a:extLst>
          </p:cNvPr>
          <p:cNvSpPr/>
          <p:nvPr/>
        </p:nvSpPr>
        <p:spPr>
          <a:xfrm>
            <a:off x="9893136" y="2723262"/>
            <a:ext cx="439679" cy="439679"/>
          </a:xfrm>
          <a:prstGeom prst="ellipse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FCDE50-E24C-6E4F-BBA9-0BCD55730983}"/>
              </a:ext>
            </a:extLst>
          </p:cNvPr>
          <p:cNvSpPr/>
          <p:nvPr/>
        </p:nvSpPr>
        <p:spPr>
          <a:xfrm>
            <a:off x="7621836" y="5108061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1335CFD-3490-8C4A-9ED2-F2AC1205D018}"/>
              </a:ext>
            </a:extLst>
          </p:cNvPr>
          <p:cNvSpPr/>
          <p:nvPr/>
        </p:nvSpPr>
        <p:spPr>
          <a:xfrm>
            <a:off x="8793686" y="458478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D73B0DF-91A3-7546-9BEF-5B220E0A8DF0}"/>
              </a:ext>
            </a:extLst>
          </p:cNvPr>
          <p:cNvSpPr/>
          <p:nvPr/>
        </p:nvSpPr>
        <p:spPr>
          <a:xfrm>
            <a:off x="7108319" y="623254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627A3F87-ADBE-BF41-8C90-9BDE8FDD09CB}"/>
              </a:ext>
            </a:extLst>
          </p:cNvPr>
          <p:cNvSpPr/>
          <p:nvPr/>
        </p:nvSpPr>
        <p:spPr>
          <a:xfrm>
            <a:off x="5987832" y="4280432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2AA6A62-DE00-664F-A4D9-63A611478D91}"/>
              </a:ext>
            </a:extLst>
          </p:cNvPr>
          <p:cNvSpPr/>
          <p:nvPr/>
        </p:nvSpPr>
        <p:spPr>
          <a:xfrm>
            <a:off x="10301130" y="4590879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24F0F79-7F24-5441-8C23-88E985A28FC0}"/>
              </a:ext>
            </a:extLst>
          </p:cNvPr>
          <p:cNvSpPr/>
          <p:nvPr/>
        </p:nvSpPr>
        <p:spPr>
          <a:xfrm>
            <a:off x="9855648" y="26762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B1C567B-7067-A54C-B956-5592B57A6424}"/>
              </a:ext>
            </a:extLst>
          </p:cNvPr>
          <p:cNvSpPr/>
          <p:nvPr/>
        </p:nvSpPr>
        <p:spPr>
          <a:xfrm>
            <a:off x="5800891" y="2401786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7910962-E1BB-894D-8466-8B7EDAAC4547}"/>
              </a:ext>
            </a:extLst>
          </p:cNvPr>
          <p:cNvSpPr/>
          <p:nvPr/>
        </p:nvSpPr>
        <p:spPr>
          <a:xfrm>
            <a:off x="3706657" y="246289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1C7118E-A3F4-EB4B-8193-7BA246B48809}"/>
              </a:ext>
            </a:extLst>
          </p:cNvPr>
          <p:cNvSpPr/>
          <p:nvPr/>
        </p:nvSpPr>
        <p:spPr>
          <a:xfrm>
            <a:off x="4574532" y="6085370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DB42D25-E96C-2D44-94F2-870565D25D27}"/>
              </a:ext>
            </a:extLst>
          </p:cNvPr>
          <p:cNvSpPr/>
          <p:nvPr/>
        </p:nvSpPr>
        <p:spPr>
          <a:xfrm>
            <a:off x="11342780" y="6076748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3C35212-785A-7045-8B54-3F940B03DBEF}"/>
              </a:ext>
            </a:extLst>
          </p:cNvPr>
          <p:cNvCxnSpPr>
            <a:cxnSpLocks/>
            <a:stCxn id="288" idx="3"/>
            <a:endCxn id="291" idx="0"/>
          </p:cNvCxnSpPr>
          <p:nvPr/>
        </p:nvCxnSpPr>
        <p:spPr>
          <a:xfrm flipH="1">
            <a:off x="1871849" y="562878"/>
            <a:ext cx="355480" cy="439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328CB1-0F6B-0E4A-AE93-13F068848252}"/>
              </a:ext>
            </a:extLst>
          </p:cNvPr>
          <p:cNvCxnSpPr>
            <a:cxnSpLocks/>
            <a:stCxn id="291" idx="3"/>
            <a:endCxn id="294" idx="0"/>
          </p:cNvCxnSpPr>
          <p:nvPr/>
        </p:nvCxnSpPr>
        <p:spPr>
          <a:xfrm flipH="1">
            <a:off x="1583873" y="1377968"/>
            <a:ext cx="132525" cy="47923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8D435DC-4A12-7F4C-84AF-3F66868FD375}"/>
              </a:ext>
            </a:extLst>
          </p:cNvPr>
          <p:cNvCxnSpPr>
            <a:cxnSpLocks/>
            <a:stCxn id="294" idx="4"/>
            <a:endCxn id="297" idx="0"/>
          </p:cNvCxnSpPr>
          <p:nvPr/>
        </p:nvCxnSpPr>
        <p:spPr>
          <a:xfrm>
            <a:off x="1583873" y="2296885"/>
            <a:ext cx="0" cy="113751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B89115B3-1656-FD4F-BB4F-E8E4CC265983}"/>
              </a:ext>
            </a:extLst>
          </p:cNvPr>
          <p:cNvCxnSpPr>
            <a:cxnSpLocks/>
            <a:stCxn id="300" idx="1"/>
            <a:endCxn id="297" idx="4"/>
          </p:cNvCxnSpPr>
          <p:nvPr/>
        </p:nvCxnSpPr>
        <p:spPr>
          <a:xfrm flipH="1" flipV="1">
            <a:off x="1583873" y="3874077"/>
            <a:ext cx="93062" cy="46179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50EB253-D836-FC4F-99F5-EA9A4155A973}"/>
              </a:ext>
            </a:extLst>
          </p:cNvPr>
          <p:cNvCxnSpPr>
            <a:cxnSpLocks/>
            <a:stCxn id="300" idx="4"/>
            <a:endCxn id="303" idx="1"/>
          </p:cNvCxnSpPr>
          <p:nvPr/>
        </p:nvCxnSpPr>
        <p:spPr>
          <a:xfrm>
            <a:off x="1850692" y="4711162"/>
            <a:ext cx="66712" cy="32039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9BEBD42-D329-8C49-913A-7C8408DAC3A7}"/>
              </a:ext>
            </a:extLst>
          </p:cNvPr>
          <p:cNvCxnSpPr>
            <a:cxnSpLocks/>
            <a:stCxn id="303" idx="5"/>
            <a:endCxn id="306" idx="1"/>
          </p:cNvCxnSpPr>
          <p:nvPr/>
        </p:nvCxnSpPr>
        <p:spPr>
          <a:xfrm>
            <a:off x="2228305" y="5342453"/>
            <a:ext cx="555055" cy="59724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0F6B0FD-CF0E-5641-BC16-59D2DDD7F8BF}"/>
              </a:ext>
            </a:extLst>
          </p:cNvPr>
          <p:cNvCxnSpPr>
            <a:cxnSpLocks/>
            <a:stCxn id="330" idx="6"/>
            <a:endCxn id="333" idx="1"/>
          </p:cNvCxnSpPr>
          <p:nvPr/>
        </p:nvCxnSpPr>
        <p:spPr>
          <a:xfrm>
            <a:off x="8153157" y="1292628"/>
            <a:ext cx="1002784" cy="25984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26FA07FD-7025-E848-90CF-59EC8627C9AF}"/>
              </a:ext>
            </a:extLst>
          </p:cNvPr>
          <p:cNvSpPr/>
          <p:nvPr/>
        </p:nvSpPr>
        <p:spPr>
          <a:xfrm>
            <a:off x="1652009" y="100267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5957CA4-7967-4D43-8F67-7A52C4F81086}"/>
              </a:ext>
            </a:extLst>
          </p:cNvPr>
          <p:cNvSpPr/>
          <p:nvPr/>
        </p:nvSpPr>
        <p:spPr>
          <a:xfrm>
            <a:off x="1364033" y="343439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5F51121B-9137-8547-82A4-62DAB6A498CC}"/>
              </a:ext>
            </a:extLst>
          </p:cNvPr>
          <p:cNvSpPr/>
          <p:nvPr/>
        </p:nvSpPr>
        <p:spPr>
          <a:xfrm>
            <a:off x="1604962" y="4271483"/>
            <a:ext cx="491460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66F9B155-883A-D946-AC06-31BEC3BA4A48}"/>
              </a:ext>
            </a:extLst>
          </p:cNvPr>
          <p:cNvSpPr/>
          <p:nvPr/>
        </p:nvSpPr>
        <p:spPr>
          <a:xfrm>
            <a:off x="1853015" y="4967163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FCF33009-F2A0-CA4F-B0E7-692DDBCF2D87}"/>
              </a:ext>
            </a:extLst>
          </p:cNvPr>
          <p:cNvSpPr/>
          <p:nvPr/>
        </p:nvSpPr>
        <p:spPr>
          <a:xfrm>
            <a:off x="7713478" y="1072788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AA9588DA-4835-5149-A5D7-A2DCDB4D49A8}"/>
              </a:ext>
            </a:extLst>
          </p:cNvPr>
          <p:cNvSpPr/>
          <p:nvPr/>
        </p:nvSpPr>
        <p:spPr>
          <a:xfrm>
            <a:off x="7912546" y="5508427"/>
            <a:ext cx="132440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Kessel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D3D6CC9A-7049-3441-B250-514594292F67}"/>
              </a:ext>
            </a:extLst>
          </p:cNvPr>
          <p:cNvSpPr/>
          <p:nvPr/>
        </p:nvSpPr>
        <p:spPr>
          <a:xfrm>
            <a:off x="7555484" y="6392427"/>
            <a:ext cx="180850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Geonosis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5CC04A8-A4E3-5546-A6CB-5D077A968EE2}"/>
              </a:ext>
            </a:extLst>
          </p:cNvPr>
          <p:cNvSpPr/>
          <p:nvPr/>
        </p:nvSpPr>
        <p:spPr>
          <a:xfrm>
            <a:off x="8861687" y="5007840"/>
            <a:ext cx="1372492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Bespin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39850B7-DD2E-6344-9BCB-6A4DAA368113}"/>
              </a:ext>
            </a:extLst>
          </p:cNvPr>
          <p:cNvSpPr/>
          <p:nvPr/>
        </p:nvSpPr>
        <p:spPr>
          <a:xfrm>
            <a:off x="6308409" y="2443873"/>
            <a:ext cx="121058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D6F7F0DA-6CCF-C945-8773-87DD64F21221}"/>
              </a:ext>
            </a:extLst>
          </p:cNvPr>
          <p:cNvSpPr/>
          <p:nvPr/>
        </p:nvSpPr>
        <p:spPr>
          <a:xfrm>
            <a:off x="7131832" y="6264234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D2E8D8E0-852A-894D-9D94-1BB8ECF91A9C}"/>
              </a:ext>
            </a:extLst>
          </p:cNvPr>
          <p:cNvCxnSpPr>
            <a:cxnSpLocks/>
          </p:cNvCxnSpPr>
          <p:nvPr/>
        </p:nvCxnSpPr>
        <p:spPr>
          <a:xfrm>
            <a:off x="6461275" y="4540333"/>
            <a:ext cx="1269626" cy="663801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8324658A-8B15-C94D-A9B0-FF3BE99232D5}"/>
              </a:ext>
            </a:extLst>
          </p:cNvPr>
          <p:cNvCxnSpPr>
            <a:cxnSpLocks/>
          </p:cNvCxnSpPr>
          <p:nvPr/>
        </p:nvCxnSpPr>
        <p:spPr>
          <a:xfrm>
            <a:off x="6218710" y="2808386"/>
            <a:ext cx="1512191" cy="2395748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88914F8E-F8B3-A043-8E76-E2535734A015}"/>
              </a:ext>
            </a:extLst>
          </p:cNvPr>
          <p:cNvCxnSpPr>
            <a:cxnSpLocks/>
          </p:cNvCxnSpPr>
          <p:nvPr/>
        </p:nvCxnSpPr>
        <p:spPr>
          <a:xfrm flipH="1">
            <a:off x="8106191" y="4990541"/>
            <a:ext cx="782959" cy="369044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B93F8C1-6F05-8E4C-AF76-00F80E03F580}"/>
              </a:ext>
            </a:extLst>
          </p:cNvPr>
          <p:cNvSpPr/>
          <p:nvPr/>
        </p:nvSpPr>
        <p:spPr>
          <a:xfrm>
            <a:off x="8818022" y="4615232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1973CD33-7257-8345-8B41-9FF180533D9B}"/>
              </a:ext>
            </a:extLst>
          </p:cNvPr>
          <p:cNvSpPr/>
          <p:nvPr/>
        </p:nvSpPr>
        <p:spPr>
          <a:xfrm>
            <a:off x="7653681" y="5121507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B31B71-D501-164D-95B5-7C4055CB44AA}"/>
              </a:ext>
            </a:extLst>
          </p:cNvPr>
          <p:cNvCxnSpPr>
            <a:cxnSpLocks/>
            <a:stCxn id="312" idx="5"/>
          </p:cNvCxnSpPr>
          <p:nvPr/>
        </p:nvCxnSpPr>
        <p:spPr>
          <a:xfrm>
            <a:off x="4615772" y="3804290"/>
            <a:ext cx="1470213" cy="58059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368C225-02FA-934C-BD15-1C43591D87E7}"/>
              </a:ext>
            </a:extLst>
          </p:cNvPr>
          <p:cNvCxnSpPr>
            <a:cxnSpLocks/>
            <a:stCxn id="324" idx="7"/>
          </p:cNvCxnSpPr>
          <p:nvPr/>
        </p:nvCxnSpPr>
        <p:spPr>
          <a:xfrm flipV="1">
            <a:off x="4967197" y="4695783"/>
            <a:ext cx="1118788" cy="147833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AE761F8D-45FF-F849-ABDA-54FE2CF88306}"/>
              </a:ext>
            </a:extLst>
          </p:cNvPr>
          <p:cNvSpPr/>
          <p:nvPr/>
        </p:nvSpPr>
        <p:spPr>
          <a:xfrm>
            <a:off x="4240482" y="342900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7C358411-FDB2-364F-BE8A-146C75E2B969}"/>
              </a:ext>
            </a:extLst>
          </p:cNvPr>
          <p:cNvSpPr/>
          <p:nvPr/>
        </p:nvSpPr>
        <p:spPr>
          <a:xfrm>
            <a:off x="3845108" y="1480471"/>
            <a:ext cx="1726836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898A2FC-1C71-DC46-AB6E-839DD7FF85B5}"/>
              </a:ext>
            </a:extLst>
          </p:cNvPr>
          <p:cNvSpPr/>
          <p:nvPr/>
        </p:nvSpPr>
        <p:spPr>
          <a:xfrm>
            <a:off x="4208798" y="3396067"/>
            <a:ext cx="503048" cy="50304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 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47386E3-1337-6F4F-81C2-531FD87CB032}"/>
              </a:ext>
            </a:extLst>
          </p:cNvPr>
          <p:cNvCxnSpPr>
            <a:cxnSpLocks/>
            <a:endCxn id="309" idx="4"/>
          </p:cNvCxnSpPr>
          <p:nvPr/>
        </p:nvCxnSpPr>
        <p:spPr>
          <a:xfrm flipH="1" flipV="1">
            <a:off x="3955620" y="2943102"/>
            <a:ext cx="326848" cy="526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3C03F0A-E3AB-1144-88A8-93868A3ABE25}"/>
              </a:ext>
            </a:extLst>
          </p:cNvPr>
          <p:cNvCxnSpPr>
            <a:cxnSpLocks/>
            <a:stCxn id="324" idx="0"/>
            <a:endCxn id="312" idx="4"/>
          </p:cNvCxnSpPr>
          <p:nvPr/>
        </p:nvCxnSpPr>
        <p:spPr>
          <a:xfrm flipH="1" flipV="1">
            <a:off x="4460322" y="3868679"/>
            <a:ext cx="351425" cy="22410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68B94DD-636E-A445-AE7F-C4541F8FD364}"/>
              </a:ext>
            </a:extLst>
          </p:cNvPr>
          <p:cNvCxnSpPr>
            <a:cxnSpLocks/>
            <a:endCxn id="309" idx="6"/>
          </p:cNvCxnSpPr>
          <p:nvPr/>
        </p:nvCxnSpPr>
        <p:spPr>
          <a:xfrm flipH="1">
            <a:off x="4175459" y="2652936"/>
            <a:ext cx="1667961" cy="7032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" name="Oval 450">
            <a:extLst>
              <a:ext uri="{FF2B5EF4-FFF2-40B4-BE49-F238E27FC236}">
                <a16:creationId xmlns:a16="http://schemas.microsoft.com/office/drawing/2014/main" id="{36C248BC-C739-B641-AD8F-DF5A5A17937A}"/>
              </a:ext>
            </a:extLst>
          </p:cNvPr>
          <p:cNvSpPr/>
          <p:nvPr/>
        </p:nvSpPr>
        <p:spPr>
          <a:xfrm>
            <a:off x="5832066" y="2428985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B3B5BC3-2DAC-F741-9797-96972DC9FD09}"/>
              </a:ext>
            </a:extLst>
          </p:cNvPr>
          <p:cNvGrpSpPr/>
          <p:nvPr/>
        </p:nvGrpSpPr>
        <p:grpSpPr>
          <a:xfrm>
            <a:off x="-60860" y="118084"/>
            <a:ext cx="4315361" cy="2825018"/>
            <a:chOff x="-60860" y="118084"/>
            <a:chExt cx="4315361" cy="2825018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12B40BE8-4918-9B4C-9C58-0F84D6B16D92}"/>
                </a:ext>
              </a:extLst>
            </p:cNvPr>
            <p:cNvSpPr/>
            <p:nvPr/>
          </p:nvSpPr>
          <p:spPr>
            <a:xfrm>
              <a:off x="2574746" y="118084"/>
              <a:ext cx="1679755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Onderon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BC8C2A-533E-5046-952B-00B7CC2A24FC}"/>
                </a:ext>
              </a:extLst>
            </p:cNvPr>
            <p:cNvSpPr/>
            <p:nvPr/>
          </p:nvSpPr>
          <p:spPr>
            <a:xfrm>
              <a:off x="-60860" y="2207531"/>
              <a:ext cx="170912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Alderaan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7A2F26BB-93C8-5942-9439-D4A9DAD0CCF2}"/>
                </a:ext>
              </a:extLst>
            </p:cNvPr>
            <p:cNvCxnSpPr>
              <a:cxnSpLocks/>
              <a:stCxn id="288" idx="5"/>
              <a:endCxn id="309" idx="1"/>
            </p:cNvCxnSpPr>
            <p:nvPr/>
          </p:nvCxnSpPr>
          <p:spPr>
            <a:xfrm>
              <a:off x="2538230" y="562878"/>
              <a:ext cx="1261939" cy="2004934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941193F-9727-B348-9A9F-9666EBCF77C3}"/>
                </a:ext>
              </a:extLst>
            </p:cNvPr>
            <p:cNvCxnSpPr>
              <a:cxnSpLocks/>
              <a:stCxn id="294" idx="6"/>
              <a:endCxn id="309" idx="2"/>
            </p:cNvCxnSpPr>
            <p:nvPr/>
          </p:nvCxnSpPr>
          <p:spPr>
            <a:xfrm>
              <a:off x="1803712" y="2077046"/>
              <a:ext cx="1932068" cy="6462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FC59F4-D4E5-B243-9B19-576EA8B7A206}"/>
                </a:ext>
              </a:extLst>
            </p:cNvPr>
            <p:cNvSpPr/>
            <p:nvPr/>
          </p:nvSpPr>
          <p:spPr>
            <a:xfrm>
              <a:off x="2162940" y="187588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53AB248-8022-B543-9F78-1AC9DDACE3E2}"/>
                </a:ext>
              </a:extLst>
            </p:cNvPr>
            <p:cNvSpPr/>
            <p:nvPr/>
          </p:nvSpPr>
          <p:spPr>
            <a:xfrm>
              <a:off x="1364033" y="1857206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58DF6943-5F16-AC44-B561-C0849B97BA95}"/>
                </a:ext>
              </a:extLst>
            </p:cNvPr>
            <p:cNvSpPr/>
            <p:nvPr/>
          </p:nvSpPr>
          <p:spPr>
            <a:xfrm>
              <a:off x="3735780" y="250342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3" name="Rectangle 312">
            <a:extLst>
              <a:ext uri="{FF2B5EF4-FFF2-40B4-BE49-F238E27FC236}">
                <a16:creationId xmlns:a16="http://schemas.microsoft.com/office/drawing/2014/main" id="{A0A03FF9-B0E9-724E-A3C3-55CCD5E501A6}"/>
              </a:ext>
            </a:extLst>
          </p:cNvPr>
          <p:cNvSpPr/>
          <p:nvPr/>
        </p:nvSpPr>
        <p:spPr>
          <a:xfrm>
            <a:off x="4633700" y="3402582"/>
            <a:ext cx="1281120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53D12F6-FBA8-2645-A5D0-F9AA24EEC67B}"/>
              </a:ext>
            </a:extLst>
          </p:cNvPr>
          <p:cNvSpPr/>
          <p:nvPr/>
        </p:nvSpPr>
        <p:spPr>
          <a:xfrm>
            <a:off x="4360366" y="6556734"/>
            <a:ext cx="158889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Zygerria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F0EC3E-0317-6746-9DD2-EFEED4221707}"/>
              </a:ext>
            </a:extLst>
          </p:cNvPr>
          <p:cNvGrpSpPr/>
          <p:nvPr/>
        </p:nvGrpSpPr>
        <p:grpSpPr>
          <a:xfrm>
            <a:off x="1047130" y="5875310"/>
            <a:ext cx="3984456" cy="674096"/>
            <a:chOff x="1047130" y="5875310"/>
            <a:chExt cx="3984456" cy="674096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7DFCF374-46AF-6C4C-A266-F7C2D228E220}"/>
                </a:ext>
              </a:extLst>
            </p:cNvPr>
            <p:cNvSpPr/>
            <p:nvPr/>
          </p:nvSpPr>
          <p:spPr>
            <a:xfrm>
              <a:off x="1047130" y="5916200"/>
              <a:ext cx="175240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>
                  <a:solidFill>
                    <a:schemeClr val="accent2"/>
                  </a:solidFill>
                  <a:latin typeface="Helvetica Neue" panose="02000503000000020004" pitchFamily="2" charset="0"/>
                </a:rPr>
                <a:t>Dagobah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FC435B-56AC-DC44-A3DA-34F476A247CF}"/>
                </a:ext>
              </a:extLst>
            </p:cNvPr>
            <p:cNvCxnSpPr>
              <a:cxnSpLocks/>
              <a:stCxn id="324" idx="2"/>
              <a:endCxn id="306" idx="6"/>
            </p:cNvCxnSpPr>
            <p:nvPr/>
          </p:nvCxnSpPr>
          <p:spPr>
            <a:xfrm flipH="1" flipV="1">
              <a:off x="3158650" y="6095150"/>
              <a:ext cx="1433257" cy="234417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FB98D6E3-AAF3-BD44-BB57-61C8A791F6C0}"/>
                </a:ext>
              </a:extLst>
            </p:cNvPr>
            <p:cNvSpPr/>
            <p:nvPr/>
          </p:nvSpPr>
          <p:spPr>
            <a:xfrm>
              <a:off x="2718971" y="5875310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2E0A671-07E7-1449-8AD3-CA839078F15D}"/>
                </a:ext>
              </a:extLst>
            </p:cNvPr>
            <p:cNvSpPr/>
            <p:nvPr/>
          </p:nvSpPr>
          <p:spPr>
            <a:xfrm>
              <a:off x="4591907" y="6109727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39" name="Rectangle 438">
            <a:extLst>
              <a:ext uri="{FF2B5EF4-FFF2-40B4-BE49-F238E27FC236}">
                <a16:creationId xmlns:a16="http://schemas.microsoft.com/office/drawing/2014/main" id="{D79E4815-9AC5-9E48-A9E9-1BF8A1FA34B3}"/>
              </a:ext>
            </a:extLst>
          </p:cNvPr>
          <p:cNvSpPr/>
          <p:nvPr/>
        </p:nvSpPr>
        <p:spPr>
          <a:xfrm>
            <a:off x="5778043" y="3945256"/>
            <a:ext cx="1338828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Naboo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933E6D4B-1890-1943-A7EB-A20D2FA85447}"/>
              </a:ext>
            </a:extLst>
          </p:cNvPr>
          <p:cNvSpPr/>
          <p:nvPr/>
        </p:nvSpPr>
        <p:spPr>
          <a:xfrm>
            <a:off x="6014408" y="4311397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accent2"/>
              </a:solidFill>
            </a:endParaRP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A60F1401-252D-3F40-BC1E-45D77D27F43A}"/>
              </a:ext>
            </a:extLst>
          </p:cNvPr>
          <p:cNvCxnSpPr>
            <a:cxnSpLocks/>
          </p:cNvCxnSpPr>
          <p:nvPr/>
        </p:nvCxnSpPr>
        <p:spPr>
          <a:xfrm flipH="1">
            <a:off x="7507122" y="5579424"/>
            <a:ext cx="379230" cy="7491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2B2CC7D6-B6EF-3E44-AC83-57362D6894BF}"/>
              </a:ext>
            </a:extLst>
          </p:cNvPr>
          <p:cNvSpPr/>
          <p:nvPr/>
        </p:nvSpPr>
        <p:spPr>
          <a:xfrm>
            <a:off x="10395360" y="2872775"/>
            <a:ext cx="1737335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Helvetica Neue" panose="02000503000000020004" pitchFamily="2" charset="0"/>
              </a:rPr>
              <a:t>Vandor-1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A3A9D7E7-2AA0-2F40-B8AA-5B46068CDBCB}"/>
              </a:ext>
            </a:extLst>
          </p:cNvPr>
          <p:cNvCxnSpPr>
            <a:cxnSpLocks/>
            <a:stCxn id="339" idx="2"/>
          </p:cNvCxnSpPr>
          <p:nvPr/>
        </p:nvCxnSpPr>
        <p:spPr>
          <a:xfrm flipH="1">
            <a:off x="9264440" y="4835091"/>
            <a:ext cx="1068375" cy="0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82D8C7E-A4B0-1C46-B6A6-8655747954BE}"/>
              </a:ext>
            </a:extLst>
          </p:cNvPr>
          <p:cNvCxnSpPr>
            <a:cxnSpLocks/>
            <a:stCxn id="345" idx="4"/>
          </p:cNvCxnSpPr>
          <p:nvPr/>
        </p:nvCxnSpPr>
        <p:spPr>
          <a:xfrm flipH="1">
            <a:off x="9200051" y="3145982"/>
            <a:ext cx="912925" cy="1516699"/>
          </a:xfrm>
          <a:prstGeom prst="line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9F76B5C2-686A-F74B-B2AF-F78A7D5693AE}"/>
              </a:ext>
            </a:extLst>
          </p:cNvPr>
          <p:cNvSpPr/>
          <p:nvPr/>
        </p:nvSpPr>
        <p:spPr>
          <a:xfrm>
            <a:off x="10533718" y="6456401"/>
            <a:ext cx="1417376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Fondor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C8F1E8F2-DA48-AF48-9C51-9D437CD5E6B1}"/>
              </a:ext>
            </a:extLst>
          </p:cNvPr>
          <p:cNvCxnSpPr>
            <a:cxnSpLocks/>
            <a:stCxn id="339" idx="5"/>
            <a:endCxn id="336" idx="0"/>
          </p:cNvCxnSpPr>
          <p:nvPr/>
        </p:nvCxnSpPr>
        <p:spPr>
          <a:xfrm>
            <a:off x="10708105" y="4990541"/>
            <a:ext cx="878127" cy="110107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Oval 335">
            <a:extLst>
              <a:ext uri="{FF2B5EF4-FFF2-40B4-BE49-F238E27FC236}">
                <a16:creationId xmlns:a16="http://schemas.microsoft.com/office/drawing/2014/main" id="{63A9E3F7-4E20-A14B-8C05-4BA0486527EC}"/>
              </a:ext>
            </a:extLst>
          </p:cNvPr>
          <p:cNvSpPr/>
          <p:nvPr/>
        </p:nvSpPr>
        <p:spPr>
          <a:xfrm>
            <a:off x="11366392" y="6091620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2571217-8F53-3A43-96F2-F696AD9CED45}"/>
              </a:ext>
            </a:extLst>
          </p:cNvPr>
          <p:cNvSpPr/>
          <p:nvPr/>
        </p:nvSpPr>
        <p:spPr>
          <a:xfrm>
            <a:off x="10733293" y="4685579"/>
            <a:ext cx="1018227" cy="55399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Hoth</a:t>
            </a:r>
            <a:endParaRPr lang="en-US" sz="3000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7D36C150-7A52-324B-A4C5-20DACF29555C}"/>
              </a:ext>
            </a:extLst>
          </p:cNvPr>
          <p:cNvSpPr/>
          <p:nvPr/>
        </p:nvSpPr>
        <p:spPr>
          <a:xfrm>
            <a:off x="10332815" y="4615251"/>
            <a:ext cx="439679" cy="439679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3B81CA-783E-8A45-8656-2BF1ACBD95ED}"/>
              </a:ext>
            </a:extLst>
          </p:cNvPr>
          <p:cNvGrpSpPr/>
          <p:nvPr/>
        </p:nvGrpSpPr>
        <p:grpSpPr>
          <a:xfrm>
            <a:off x="9091552" y="1222517"/>
            <a:ext cx="1907419" cy="1923465"/>
            <a:chOff x="9091552" y="1222517"/>
            <a:chExt cx="1907419" cy="1923465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25CC34C-533E-4648-A236-7540BD2F4B9B}"/>
                </a:ext>
              </a:extLst>
            </p:cNvPr>
            <p:cNvSpPr/>
            <p:nvPr/>
          </p:nvSpPr>
          <p:spPr>
            <a:xfrm>
              <a:off x="9547933" y="1222517"/>
              <a:ext cx="145103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3000" dirty="0" err="1">
                  <a:solidFill>
                    <a:schemeClr val="accent2"/>
                  </a:solidFill>
                  <a:latin typeface="Helvetica Neue" panose="02000503000000020004" pitchFamily="2" charset="0"/>
                </a:rPr>
                <a:t>Iridonia</a:t>
              </a:r>
              <a:endParaRPr lang="en-US" sz="3000" dirty="0">
                <a:solidFill>
                  <a:schemeClr val="accent2"/>
                </a:solidFill>
                <a:effectLst/>
                <a:latin typeface="Helvetica Neue" panose="02000503000000020004" pitchFamily="2" charset="0"/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878777E-AC5F-FD45-B8D5-1DD3F96C378B}"/>
                </a:ext>
              </a:extLst>
            </p:cNvPr>
            <p:cNvCxnSpPr>
              <a:cxnSpLocks/>
              <a:stCxn id="333" idx="5"/>
              <a:endCxn id="345" idx="1"/>
            </p:cNvCxnSpPr>
            <p:nvPr/>
          </p:nvCxnSpPr>
          <p:spPr>
            <a:xfrm>
              <a:off x="9466842" y="1863373"/>
              <a:ext cx="490683" cy="907319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20B2BC97-9DFB-B045-9D81-228AD846A868}"/>
                </a:ext>
              </a:extLst>
            </p:cNvPr>
            <p:cNvSpPr/>
            <p:nvPr/>
          </p:nvSpPr>
          <p:spPr>
            <a:xfrm>
              <a:off x="9091552" y="148808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accent2"/>
                </a:solidFill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2CB1E3E3-CA2B-AD4D-8884-9570B11B513D}"/>
                </a:ext>
              </a:extLst>
            </p:cNvPr>
            <p:cNvSpPr/>
            <p:nvPr/>
          </p:nvSpPr>
          <p:spPr>
            <a:xfrm>
              <a:off x="9893136" y="2706303"/>
              <a:ext cx="439679" cy="439679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solidFill>
                  <a:schemeClr val="accent2"/>
                </a:solidFill>
              </a:endParaRPr>
            </a:p>
          </p:txBody>
        </p:sp>
      </p:grpSp>
      <p:sp>
        <p:nvSpPr>
          <p:cNvPr id="453" name="Oval 452">
            <a:extLst>
              <a:ext uri="{FF2B5EF4-FFF2-40B4-BE49-F238E27FC236}">
                <a16:creationId xmlns:a16="http://schemas.microsoft.com/office/drawing/2014/main" id="{91A227C1-81A4-2449-B943-C485547661FC}"/>
              </a:ext>
            </a:extLst>
          </p:cNvPr>
          <p:cNvSpPr/>
          <p:nvPr/>
        </p:nvSpPr>
        <p:spPr>
          <a:xfrm>
            <a:off x="8834698" y="4615251"/>
            <a:ext cx="452510" cy="45251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183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UCS vs A* Contours</a:t>
            </a:r>
            <a:endParaRPr/>
          </a:p>
        </p:txBody>
      </p:sp>
      <p:sp>
        <p:nvSpPr>
          <p:cNvPr id="277" name="Google Shape;277;p11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Uniform-cost expands equally in all “directions”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A* expands mainly toward the goal, but does hedge its bets to ensure optimality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7594675" y="1299625"/>
            <a:ext cx="1434704" cy="1328738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8272140" y="1881841"/>
            <a:ext cx="122634" cy="115490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7698259" y="196875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967465" y="1898509"/>
            <a:ext cx="122634" cy="11549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9012709" y="1986616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7995917" y="1625856"/>
            <a:ext cx="652463" cy="65246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>
            <a:off x="7913166" y="3899559"/>
            <a:ext cx="963216" cy="470297"/>
          </a:xfrm>
          <a:prstGeom prst="ellipse">
            <a:avLst/>
          </a:prstGeom>
          <a:solidFill>
            <a:srgbClr val="C0C0C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1"/>
          <p:cNvSpPr/>
          <p:nvPr/>
        </p:nvSpPr>
        <p:spPr>
          <a:xfrm>
            <a:off x="8084617" y="4080533"/>
            <a:ext cx="122635" cy="115491"/>
          </a:xfrm>
          <a:prstGeom prst="ellipse">
            <a:avLst/>
          </a:prstGeom>
          <a:solidFill>
            <a:srgbClr val="008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1"/>
          <p:cNvSpPr txBox="1"/>
          <p:nvPr/>
        </p:nvSpPr>
        <p:spPr>
          <a:xfrm>
            <a:off x="7445251" y="4185307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</a:t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819232" y="4071008"/>
            <a:ext cx="122634" cy="115491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8825185" y="4181960"/>
            <a:ext cx="685800" cy="34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003654" y="3956707"/>
            <a:ext cx="652463" cy="34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172944" y="5847961"/>
            <a:ext cx="3140796" cy="5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credit: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Klein and Pieter Abbeel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http://ai.berkeley.edu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A* Applications</a:t>
            </a:r>
            <a:endParaRPr/>
          </a:p>
        </p:txBody>
      </p:sp>
      <p:sp>
        <p:nvSpPr>
          <p:cNvPr id="297" name="Google Shape;297;p12"/>
          <p:cNvSpPr txBox="1">
            <a:spLocks noGrp="1"/>
          </p:cNvSpPr>
          <p:nvPr>
            <p:ph type="body" idx="1"/>
          </p:nvPr>
        </p:nvSpPr>
        <p:spPr>
          <a:xfrm>
            <a:off x="399673" y="1348547"/>
            <a:ext cx="10515600" cy="479383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Pathing / routing problems (A* is in your GPS!)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Video games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Robot motion planning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Resource planning problems</a:t>
            </a:r>
            <a:endParaRPr/>
          </a:p>
          <a:p>
            <a:pPr marL="57150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…</a:t>
            </a: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2286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98" name="Google Shape;2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896" y="3631150"/>
            <a:ext cx="5409104" cy="274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069" y="2063578"/>
            <a:ext cx="2512073" cy="251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Supplemental Reading</a:t>
            </a:r>
            <a:endParaRPr/>
          </a:p>
        </p:txBody>
      </p:sp>
      <p:sp>
        <p:nvSpPr>
          <p:cNvPr id="305" name="Google Shape;305;p13"/>
          <p:cNvSpPr txBox="1">
            <a:spLocks noGrp="1"/>
          </p:cNvSpPr>
          <p:nvPr>
            <p:ph type="body" idx="1"/>
          </p:nvPr>
        </p:nvSpPr>
        <p:spPr>
          <a:xfrm>
            <a:off x="724273" y="1819362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US" dirty="0">
                <a:solidFill>
                  <a:srgbClr val="FF0000"/>
                </a:solidFill>
              </a:rPr>
              <a:t>I recommend this A* tutorial by Amit Patel of Red Blob Games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306" name="Google Shape;306;p1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227949"/>
            <a:ext cx="5257800" cy="6236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/>
          <p:nvPr/>
        </p:nvSpPr>
        <p:spPr>
          <a:xfrm>
            <a:off x="1029073" y="4850489"/>
            <a:ext cx="46482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295;p20">
            <a:extLst>
              <a:ext uri="{FF2B5EF4-FFF2-40B4-BE49-F238E27FC236}">
                <a16:creationId xmlns:a16="http://schemas.microsoft.com/office/drawing/2014/main" id="{DF39E633-F3AF-59CB-8E45-8A18B5FD550F}"/>
              </a:ext>
            </a:extLst>
          </p:cNvPr>
          <p:cNvSpPr/>
          <p:nvPr/>
        </p:nvSpPr>
        <p:spPr>
          <a:xfrm>
            <a:off x="1615986" y="2868179"/>
            <a:ext cx="4156363" cy="955765"/>
          </a:xfrm>
          <a:prstGeom prst="wedgeRoundRectCallout">
            <a:avLst>
              <a:gd name="adj1" fmla="val 5021"/>
              <a:gd name="adj2" fmla="val -10841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5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not the solution to the HW assignment.</a:t>
            </a:r>
            <a:endParaRPr sz="25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2" y="1137177"/>
            <a:ext cx="7772400" cy="394111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1" name="Google Shape;32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166" y="1153840"/>
            <a:ext cx="7772400" cy="393810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14:cNvPr>
              <p14:cNvContentPartPr/>
              <p14:nvPr/>
            </p14:nvContentPartPr>
            <p14:xfrm>
              <a:off x="6467760" y="1178640"/>
              <a:ext cx="497520" cy="69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7BDCC-F5CD-098C-F43D-72AD2B0462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8400" y="1169280"/>
                <a:ext cx="516240" cy="71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Pathfinding in Games</a:t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080737"/>
            <a:ext cx="7772400" cy="40029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14:cNvPr>
              <p14:cNvContentPartPr/>
              <p14:nvPr/>
            </p14:nvContentPartPr>
            <p14:xfrm>
              <a:off x="3366360" y="2045160"/>
              <a:ext cx="504000" cy="728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960B5B-DE92-B4FC-94E8-A5E28ED359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7000" y="2035800"/>
                <a:ext cx="522720" cy="74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Breadth First Search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34" name="Google Shape;334;p17"/>
          <p:cNvSpPr/>
          <p:nvPr/>
        </p:nvSpPr>
        <p:spPr>
          <a:xfrm>
            <a:off x="399672" y="5333886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5" name="Google Shape;3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60211"/>
            <a:ext cx="7772400" cy="39147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14:cNvPr>
              <p14:cNvContentPartPr/>
              <p14:nvPr/>
            </p14:nvContentPartPr>
            <p14:xfrm>
              <a:off x="8077320" y="618480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9CD135-7A53-B343-671B-439CF86D6E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7960" y="61754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BFS in 10 lines of Python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656" y="1295400"/>
            <a:ext cx="7078688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022" y="1210750"/>
            <a:ext cx="7772400" cy="39774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14:cNvPr>
              <p14:cNvContentPartPr/>
              <p14:nvPr/>
            </p14:nvContentPartPr>
            <p14:xfrm>
              <a:off x="2704320" y="1316880"/>
              <a:ext cx="5465520" cy="3469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99BF5F-F6DF-6F67-F5A6-EA0E9BEC3F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4960" y="1307520"/>
                <a:ext cx="5484240" cy="348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sp>
        <p:nvSpPr>
          <p:cNvPr id="355" name="Google Shape;355;p20"/>
          <p:cNvSpPr/>
          <p:nvPr/>
        </p:nvSpPr>
        <p:spPr>
          <a:xfrm>
            <a:off x="399673" y="5937390"/>
            <a:ext cx="120318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https://www.redblobgames.com/pathfinding/a-star/introduction.html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49" y="1143000"/>
            <a:ext cx="7168963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148">
            <a:extLst>
              <a:ext uri="{FF2B5EF4-FFF2-40B4-BE49-F238E27FC236}">
                <a16:creationId xmlns:a16="http://schemas.microsoft.com/office/drawing/2014/main" id="{D79B8D33-549D-4347-8FA7-C88A9D69F12D}"/>
              </a:ext>
            </a:extLst>
          </p:cNvPr>
          <p:cNvSpPr/>
          <p:nvPr/>
        </p:nvSpPr>
        <p:spPr>
          <a:xfrm>
            <a:off x="0" y="1676773"/>
            <a:ext cx="11283303" cy="2522524"/>
          </a:xfrm>
          <a:custGeom>
            <a:avLst/>
            <a:gdLst>
              <a:gd name="connsiteX0" fmla="*/ 1611499 w 11283303"/>
              <a:gd name="connsiteY0" fmla="*/ 1303191 h 2522524"/>
              <a:gd name="connsiteX1" fmla="*/ 484827 w 11283303"/>
              <a:gd name="connsiteY1" fmla="*/ 1229713 h 2522524"/>
              <a:gd name="connsiteX2" fmla="*/ 297049 w 11283303"/>
              <a:gd name="connsiteY2" fmla="*/ 2340055 h 2522524"/>
              <a:gd name="connsiteX3" fmla="*/ 4493492 w 11283303"/>
              <a:gd name="connsiteY3" fmla="*/ 2405370 h 2522524"/>
              <a:gd name="connsiteX4" fmla="*/ 5693642 w 11283303"/>
              <a:gd name="connsiteY4" fmla="*/ 1180727 h 2522524"/>
              <a:gd name="connsiteX5" fmla="*/ 7481620 w 11283303"/>
              <a:gd name="connsiteY5" fmla="*/ 1409327 h 2522524"/>
              <a:gd name="connsiteX6" fmla="*/ 11261685 w 11283303"/>
              <a:gd name="connsiteY6" fmla="*/ 1074591 h 2522524"/>
              <a:gd name="connsiteX7" fmla="*/ 8820563 w 11283303"/>
              <a:gd name="connsiteY7" fmla="*/ 5070 h 2522524"/>
              <a:gd name="connsiteX8" fmla="*/ 4591463 w 11283303"/>
              <a:gd name="connsiteY8" fmla="*/ 699034 h 2522524"/>
              <a:gd name="connsiteX9" fmla="*/ 1611499 w 11283303"/>
              <a:gd name="connsiteY9" fmla="*/ 1303191 h 252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83303" h="2522524">
                <a:moveTo>
                  <a:pt x="1611499" y="1303191"/>
                </a:moveTo>
                <a:cubicBezTo>
                  <a:pt x="927060" y="1391638"/>
                  <a:pt x="703902" y="1056902"/>
                  <a:pt x="484827" y="1229713"/>
                </a:cubicBezTo>
                <a:cubicBezTo>
                  <a:pt x="265752" y="1402524"/>
                  <a:pt x="-371062" y="2144112"/>
                  <a:pt x="297049" y="2340055"/>
                </a:cubicBezTo>
                <a:cubicBezTo>
                  <a:pt x="965160" y="2535998"/>
                  <a:pt x="3594060" y="2598591"/>
                  <a:pt x="4493492" y="2405370"/>
                </a:cubicBezTo>
                <a:cubicBezTo>
                  <a:pt x="5392924" y="2212149"/>
                  <a:pt x="5195621" y="1346734"/>
                  <a:pt x="5693642" y="1180727"/>
                </a:cubicBezTo>
                <a:cubicBezTo>
                  <a:pt x="6191663" y="1014720"/>
                  <a:pt x="6553613" y="1427016"/>
                  <a:pt x="7481620" y="1409327"/>
                </a:cubicBezTo>
                <a:cubicBezTo>
                  <a:pt x="8409627" y="1391638"/>
                  <a:pt x="11038528" y="1308634"/>
                  <a:pt x="11261685" y="1074591"/>
                </a:cubicBezTo>
                <a:cubicBezTo>
                  <a:pt x="11484842" y="840548"/>
                  <a:pt x="9932267" y="67663"/>
                  <a:pt x="8820563" y="5070"/>
                </a:cubicBezTo>
                <a:cubicBezTo>
                  <a:pt x="7708859" y="-57523"/>
                  <a:pt x="5792974" y="475877"/>
                  <a:pt x="4591463" y="699034"/>
                </a:cubicBezTo>
                <a:cubicBezTo>
                  <a:pt x="3389952" y="922191"/>
                  <a:pt x="2295938" y="1214744"/>
                  <a:pt x="1611499" y="1303191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AE5FF-2399-544C-8AA1-46FA1E7F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Tree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D8B2B7F-A080-2B48-B438-72325173576F}"/>
              </a:ext>
            </a:extLst>
          </p:cNvPr>
          <p:cNvCxnSpPr>
            <a:cxnSpLocks/>
            <a:stCxn id="40" idx="1"/>
            <a:endCxn id="43" idx="5"/>
          </p:cNvCxnSpPr>
          <p:nvPr/>
        </p:nvCxnSpPr>
        <p:spPr>
          <a:xfrm flipH="1" flipV="1">
            <a:off x="4898732" y="1401396"/>
            <a:ext cx="1384197" cy="97083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39A0B7-16AE-5345-950B-D5B7C17FEA44}"/>
              </a:ext>
            </a:extLst>
          </p:cNvPr>
          <p:cNvCxnSpPr>
            <a:cxnSpLocks/>
            <a:stCxn id="43" idx="6"/>
            <a:endCxn id="49" idx="2"/>
          </p:cNvCxnSpPr>
          <p:nvPr/>
        </p:nvCxnSpPr>
        <p:spPr>
          <a:xfrm>
            <a:off x="4963121" y="1245946"/>
            <a:ext cx="4258703" cy="119057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9B662E-430A-0742-873A-23F8C7455F2F}"/>
              </a:ext>
            </a:extLst>
          </p:cNvPr>
          <p:cNvCxnSpPr>
            <a:cxnSpLocks/>
            <a:endCxn id="46" idx="7"/>
          </p:cNvCxnSpPr>
          <p:nvPr/>
        </p:nvCxnSpPr>
        <p:spPr>
          <a:xfrm flipH="1">
            <a:off x="2595182" y="1272803"/>
            <a:ext cx="2087712" cy="10103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7A2F6B2-E2CC-3A4D-949D-C029E80CD96E}"/>
              </a:ext>
            </a:extLst>
          </p:cNvPr>
          <p:cNvSpPr/>
          <p:nvPr/>
        </p:nvSpPr>
        <p:spPr>
          <a:xfrm>
            <a:off x="4523442" y="1026106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C5633-13ED-3F4C-AA62-59DE44CC92EB}"/>
              </a:ext>
            </a:extLst>
          </p:cNvPr>
          <p:cNvSpPr/>
          <p:nvPr/>
        </p:nvSpPr>
        <p:spPr>
          <a:xfrm>
            <a:off x="3478586" y="966106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C1DB7E0-130B-B949-8C8B-00C71B63FF5C}"/>
              </a:ext>
            </a:extLst>
          </p:cNvPr>
          <p:cNvSpPr/>
          <p:nvPr/>
        </p:nvSpPr>
        <p:spPr>
          <a:xfrm>
            <a:off x="2219892" y="2218743"/>
            <a:ext cx="439679" cy="439679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DF91C9-3ED0-3747-A2A9-F13A98FC84E2}"/>
              </a:ext>
            </a:extLst>
          </p:cNvPr>
          <p:cNvSpPr/>
          <p:nvPr/>
        </p:nvSpPr>
        <p:spPr>
          <a:xfrm>
            <a:off x="547619" y="2224965"/>
            <a:ext cx="1665841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Starkiller</a:t>
            </a:r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 Base</a:t>
            </a:r>
          </a:p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96EC2D-657D-E442-8362-8D8AE2E4EA37}"/>
              </a:ext>
            </a:extLst>
          </p:cNvPr>
          <p:cNvSpPr/>
          <p:nvPr/>
        </p:nvSpPr>
        <p:spPr>
          <a:xfrm>
            <a:off x="6583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4227F27-4428-3143-ABE3-EB1D1C4FF751}"/>
              </a:ext>
            </a:extLst>
          </p:cNvPr>
          <p:cNvSpPr/>
          <p:nvPr/>
        </p:nvSpPr>
        <p:spPr>
          <a:xfrm>
            <a:off x="329796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CA94101-5D61-A742-A0C9-37CD2C62509F}"/>
              </a:ext>
            </a:extLst>
          </p:cNvPr>
          <p:cNvSpPr/>
          <p:nvPr/>
        </p:nvSpPr>
        <p:spPr>
          <a:xfrm>
            <a:off x="9221824" y="2216678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A20E5A7-8CB1-B24A-8FAD-FC8D87B385E3}"/>
              </a:ext>
            </a:extLst>
          </p:cNvPr>
          <p:cNvSpPr/>
          <p:nvPr/>
        </p:nvSpPr>
        <p:spPr>
          <a:xfrm>
            <a:off x="9306889" y="1850326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8750ED7-9552-5A45-9F27-B398508545D2}"/>
              </a:ext>
            </a:extLst>
          </p:cNvPr>
          <p:cNvSpPr/>
          <p:nvPr/>
        </p:nvSpPr>
        <p:spPr>
          <a:xfrm>
            <a:off x="9661503" y="2289090"/>
            <a:ext cx="1252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Coruscant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C88C759-C0B5-4941-B562-8987734E56FC}"/>
              </a:ext>
            </a:extLst>
          </p:cNvPr>
          <p:cNvSpPr/>
          <p:nvPr/>
        </p:nvSpPr>
        <p:spPr>
          <a:xfrm>
            <a:off x="1709088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33F564-24F0-CA4C-856B-70C45EC7CB36}"/>
              </a:ext>
            </a:extLst>
          </p:cNvPr>
          <p:cNvSpPr/>
          <p:nvPr/>
        </p:nvSpPr>
        <p:spPr>
          <a:xfrm>
            <a:off x="1380539" y="3558861"/>
            <a:ext cx="1096775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Onderon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FC9FB79-5240-2448-9ADC-48C23CC5B81F}"/>
              </a:ext>
            </a:extLst>
          </p:cNvPr>
          <p:cNvSpPr/>
          <p:nvPr/>
        </p:nvSpPr>
        <p:spPr>
          <a:xfrm>
            <a:off x="2710360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26DDA54-F7AD-854C-A4FF-2D64C5ACFB8E}"/>
              </a:ext>
            </a:extLst>
          </p:cNvPr>
          <p:cNvSpPr/>
          <p:nvPr/>
        </p:nvSpPr>
        <p:spPr>
          <a:xfrm>
            <a:off x="2569589" y="3558861"/>
            <a:ext cx="80021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Endor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242FF8E-6445-EA4D-8822-C1B3D6629D20}"/>
              </a:ext>
            </a:extLst>
          </p:cNvPr>
          <p:cNvSpPr/>
          <p:nvPr/>
        </p:nvSpPr>
        <p:spPr>
          <a:xfrm>
            <a:off x="3710716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6FD3365-F85C-8444-A6B5-B8FCC9080571}"/>
              </a:ext>
            </a:extLst>
          </p:cNvPr>
          <p:cNvSpPr/>
          <p:nvPr/>
        </p:nvSpPr>
        <p:spPr>
          <a:xfrm>
            <a:off x="3561784" y="3558861"/>
            <a:ext cx="84350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Helvetica Neue" panose="02000503000000020004" pitchFamily="2" charset="0"/>
              </a:rPr>
              <a:t>Ryloth</a:t>
            </a:r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25859A7-5A90-804A-8EFF-906565411D42}"/>
              </a:ext>
            </a:extLst>
          </p:cNvPr>
          <p:cNvSpPr/>
          <p:nvPr/>
        </p:nvSpPr>
        <p:spPr>
          <a:xfrm>
            <a:off x="6780517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5A852E9-5307-8E4F-94DD-AFEE7FB06C27}"/>
              </a:ext>
            </a:extLst>
          </p:cNvPr>
          <p:cNvSpPr/>
          <p:nvPr/>
        </p:nvSpPr>
        <p:spPr>
          <a:xfrm>
            <a:off x="6451968" y="3602858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0AD8B-6D30-4942-93BF-0A44DA9D74BF}"/>
              </a:ext>
            </a:extLst>
          </p:cNvPr>
          <p:cNvSpPr/>
          <p:nvPr/>
        </p:nvSpPr>
        <p:spPr>
          <a:xfrm>
            <a:off x="5778861" y="318082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7C5BDB-47C0-914F-B8BB-3A211E7BF7B1}"/>
              </a:ext>
            </a:extLst>
          </p:cNvPr>
          <p:cNvSpPr/>
          <p:nvPr/>
        </p:nvSpPr>
        <p:spPr>
          <a:xfrm>
            <a:off x="5450312" y="3602858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9B01E11-F343-2C40-BBCE-172949579DCA}"/>
              </a:ext>
            </a:extLst>
          </p:cNvPr>
          <p:cNvSpPr/>
          <p:nvPr/>
        </p:nvSpPr>
        <p:spPr>
          <a:xfrm>
            <a:off x="9783801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DF8C152-441A-F94A-93EB-46C84FFF0C3C}"/>
              </a:ext>
            </a:extLst>
          </p:cNvPr>
          <p:cNvSpPr/>
          <p:nvPr/>
        </p:nvSpPr>
        <p:spPr>
          <a:xfrm>
            <a:off x="9455252" y="3558861"/>
            <a:ext cx="1144865" cy="92333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Starkiller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Base</a:t>
            </a:r>
          </a:p>
          <a:p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23E4B30-768D-8242-AE5D-757B4E9815CC}"/>
              </a:ext>
            </a:extLst>
          </p:cNvPr>
          <p:cNvSpPr/>
          <p:nvPr/>
        </p:nvSpPr>
        <p:spPr>
          <a:xfrm>
            <a:off x="8782145" y="3136829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B0A98E7-355E-AA44-8553-0E5CBC07FD3A}"/>
              </a:ext>
            </a:extLst>
          </p:cNvPr>
          <p:cNvSpPr/>
          <p:nvPr/>
        </p:nvSpPr>
        <p:spPr>
          <a:xfrm>
            <a:off x="8453596" y="3558861"/>
            <a:ext cx="1096775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Alderaan</a:t>
            </a:r>
            <a:endParaRPr lang="en-US" dirty="0">
              <a:solidFill>
                <a:schemeClr val="bg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A24799C-D818-2D4C-9F2A-CFB4D0A2B93E}"/>
              </a:ext>
            </a:extLst>
          </p:cNvPr>
          <p:cNvSpPr/>
          <p:nvPr/>
        </p:nvSpPr>
        <p:spPr>
          <a:xfrm>
            <a:off x="6218540" y="2307846"/>
            <a:ext cx="439679" cy="43967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A61ADE-3E81-3E43-BF24-DCDF2F4E07F5}"/>
              </a:ext>
            </a:extLst>
          </p:cNvPr>
          <p:cNvSpPr/>
          <p:nvPr/>
        </p:nvSpPr>
        <p:spPr>
          <a:xfrm>
            <a:off x="6633695" y="2407119"/>
            <a:ext cx="184731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endParaRPr lang="en-US" dirty="0">
              <a:solidFill>
                <a:schemeClr val="accent2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F0CEC1C-50B6-2246-97E7-C0081B116531}"/>
              </a:ext>
            </a:extLst>
          </p:cNvPr>
          <p:cNvSpPr/>
          <p:nvPr/>
        </p:nvSpPr>
        <p:spPr>
          <a:xfrm>
            <a:off x="5001633" y="227318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 Neue" panose="02000503000000020004" pitchFamily="2" charset="0"/>
              </a:rPr>
              <a:t>Tatooine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42FD52-B143-1448-85E4-AB9F72A4158E}"/>
              </a:ext>
            </a:extLst>
          </p:cNvPr>
          <p:cNvSpPr/>
          <p:nvPr/>
        </p:nvSpPr>
        <p:spPr>
          <a:xfrm>
            <a:off x="6678903" y="3620505"/>
            <a:ext cx="779381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Helvetica Neue" panose="02000503000000020004" pitchFamily="2" charset="0"/>
              </a:rPr>
              <a:t>Lotho</a:t>
            </a:r>
            <a:b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</a:br>
            <a:r>
              <a:rPr lang="en-US" dirty="0">
                <a:solidFill>
                  <a:schemeClr val="bg2"/>
                </a:solidFill>
                <a:latin typeface="Helvetica Neue" panose="02000503000000020004" pitchFamily="2" charset="0"/>
              </a:rPr>
              <a:t>Minor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15630A6-2832-E841-AFBA-CE03285C1D20}"/>
              </a:ext>
            </a:extLst>
          </p:cNvPr>
          <p:cNvCxnSpPr>
            <a:cxnSpLocks/>
            <a:stCxn id="46" idx="2"/>
            <a:endCxn id="60" idx="7"/>
          </p:cNvCxnSpPr>
          <p:nvPr/>
        </p:nvCxnSpPr>
        <p:spPr>
          <a:xfrm flipH="1">
            <a:off x="1033635" y="2438583"/>
            <a:ext cx="1186257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F2F2C3-BEDB-1F41-BBFB-A083CB0B6CB2}"/>
              </a:ext>
            </a:extLst>
          </p:cNvPr>
          <p:cNvCxnSpPr>
            <a:cxnSpLocks/>
            <a:stCxn id="46" idx="3"/>
            <a:endCxn id="72" idx="0"/>
          </p:cNvCxnSpPr>
          <p:nvPr/>
        </p:nvCxnSpPr>
        <p:spPr>
          <a:xfrm flipH="1">
            <a:off x="1928928" y="2594033"/>
            <a:ext cx="355353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171F479-A152-CC4E-B5B1-9A512A441506}"/>
              </a:ext>
            </a:extLst>
          </p:cNvPr>
          <p:cNvCxnSpPr>
            <a:cxnSpLocks/>
            <a:stCxn id="46" idx="5"/>
            <a:endCxn id="77" idx="0"/>
          </p:cNvCxnSpPr>
          <p:nvPr/>
        </p:nvCxnSpPr>
        <p:spPr>
          <a:xfrm>
            <a:off x="2595182" y="2594033"/>
            <a:ext cx="335018" cy="54279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2DB7B5F-39C8-F345-AD1F-7FC8BBD0D658}"/>
              </a:ext>
            </a:extLst>
          </p:cNvPr>
          <p:cNvCxnSpPr>
            <a:cxnSpLocks/>
            <a:stCxn id="46" idx="6"/>
            <a:endCxn id="80" idx="1"/>
          </p:cNvCxnSpPr>
          <p:nvPr/>
        </p:nvCxnSpPr>
        <p:spPr>
          <a:xfrm>
            <a:off x="2659571" y="2438583"/>
            <a:ext cx="1115534" cy="7626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093AA1-F3C4-7C40-B33F-4503DA4D002C}"/>
              </a:ext>
            </a:extLst>
          </p:cNvPr>
          <p:cNvCxnSpPr>
            <a:cxnSpLocks/>
            <a:stCxn id="40" idx="3"/>
            <a:endCxn id="87" idx="0"/>
          </p:cNvCxnSpPr>
          <p:nvPr/>
        </p:nvCxnSpPr>
        <p:spPr>
          <a:xfrm flipH="1">
            <a:off x="5998701" y="2683136"/>
            <a:ext cx="284228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121128-10D1-FD40-8441-0C0347FB91B6}"/>
              </a:ext>
            </a:extLst>
          </p:cNvPr>
          <p:cNvCxnSpPr>
            <a:cxnSpLocks/>
            <a:stCxn id="40" idx="5"/>
            <a:endCxn id="84" idx="0"/>
          </p:cNvCxnSpPr>
          <p:nvPr/>
        </p:nvCxnSpPr>
        <p:spPr>
          <a:xfrm>
            <a:off x="6593830" y="2683136"/>
            <a:ext cx="406527" cy="49769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4EFE779-6276-0A41-A8A1-F107DA235C91}"/>
              </a:ext>
            </a:extLst>
          </p:cNvPr>
          <p:cNvCxnSpPr>
            <a:cxnSpLocks/>
            <a:stCxn id="49" idx="3"/>
            <a:endCxn id="93" idx="0"/>
          </p:cNvCxnSpPr>
          <p:nvPr/>
        </p:nvCxnSpPr>
        <p:spPr>
          <a:xfrm flipH="1">
            <a:off x="9001985" y="2591968"/>
            <a:ext cx="284228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AAB33BE-F226-D745-B077-457A092DB142}"/>
              </a:ext>
            </a:extLst>
          </p:cNvPr>
          <p:cNvCxnSpPr>
            <a:cxnSpLocks/>
            <a:stCxn id="49" idx="5"/>
            <a:endCxn id="90" idx="0"/>
          </p:cNvCxnSpPr>
          <p:nvPr/>
        </p:nvCxnSpPr>
        <p:spPr>
          <a:xfrm>
            <a:off x="9597114" y="2591968"/>
            <a:ext cx="406527" cy="544861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Google Shape;84;g92b3bf485b_0_0">
            <a:extLst>
              <a:ext uri="{FF2B5EF4-FFF2-40B4-BE49-F238E27FC236}">
                <a16:creationId xmlns:a16="http://schemas.microsoft.com/office/drawing/2014/main" id="{D3935EF7-C88A-2340-934E-5C5E2476D954}"/>
              </a:ext>
            </a:extLst>
          </p:cNvPr>
          <p:cNvSpPr/>
          <p:nvPr/>
        </p:nvSpPr>
        <p:spPr>
          <a:xfrm>
            <a:off x="5998699" y="439681"/>
            <a:ext cx="2729193" cy="727168"/>
          </a:xfrm>
          <a:prstGeom prst="wedgeRoundRectCallout">
            <a:avLst>
              <a:gd name="adj1" fmla="val -86119"/>
              <a:gd name="adj2" fmla="val 40732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Root node = start state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542925B-2EFC-5842-BAC4-6F1FE0539443}"/>
              </a:ext>
            </a:extLst>
          </p:cNvPr>
          <p:cNvGrpSpPr/>
          <p:nvPr/>
        </p:nvGrpSpPr>
        <p:grpSpPr>
          <a:xfrm>
            <a:off x="547619" y="1328832"/>
            <a:ext cx="2896980" cy="1089852"/>
            <a:chOff x="544018" y="1008629"/>
            <a:chExt cx="2896980" cy="1089852"/>
          </a:xfrm>
        </p:grpSpPr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5386FA09-EB71-F041-89AB-0185816AD80F}"/>
                </a:ext>
              </a:extLst>
            </p:cNvPr>
            <p:cNvSpPr/>
            <p:nvPr/>
          </p:nvSpPr>
          <p:spPr>
            <a:xfrm rot="9337752">
              <a:off x="2167333" y="1472859"/>
              <a:ext cx="195666" cy="62562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Google Shape;84;g92b3bf485b_0_0">
              <a:extLst>
                <a:ext uri="{FF2B5EF4-FFF2-40B4-BE49-F238E27FC236}">
                  <a16:creationId xmlns:a16="http://schemas.microsoft.com/office/drawing/2014/main" id="{761B5472-9793-8042-861A-7C13F91FFF88}"/>
                </a:ext>
              </a:extLst>
            </p:cNvPr>
            <p:cNvSpPr/>
            <p:nvPr/>
          </p:nvSpPr>
          <p:spPr>
            <a:xfrm>
              <a:off x="544018" y="1008629"/>
              <a:ext cx="2896980" cy="549943"/>
            </a:xfrm>
            <a:prstGeom prst="wedgeRoundRectCallout">
              <a:avLst>
                <a:gd name="adj1" fmla="val 93383"/>
                <a:gd name="adj2" fmla="val -63534"/>
                <a:gd name="adj3" fmla="val 0"/>
              </a:avLst>
            </a:prstGeom>
            <a:solidFill>
              <a:srgbClr val="7EDC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Expanded nodes</a:t>
              </a:r>
              <a:endParaRPr sz="2500" b="1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0" name="Google Shape;84;g92b3bf485b_0_0">
            <a:extLst>
              <a:ext uri="{FF2B5EF4-FFF2-40B4-BE49-F238E27FC236}">
                <a16:creationId xmlns:a16="http://schemas.microsoft.com/office/drawing/2014/main" id="{72B19187-981E-3246-9DDB-E899E53F7BFF}"/>
              </a:ext>
            </a:extLst>
          </p:cNvPr>
          <p:cNvSpPr/>
          <p:nvPr/>
        </p:nvSpPr>
        <p:spPr>
          <a:xfrm>
            <a:off x="1673409" y="4661126"/>
            <a:ext cx="2674796" cy="542796"/>
          </a:xfrm>
          <a:prstGeom prst="wedgeRoundRectCallout">
            <a:avLst>
              <a:gd name="adj1" fmla="val 17603"/>
              <a:gd name="adj2" fmla="val -17898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2500"/>
            </a:pPr>
            <a:r>
              <a:rPr lang="en-US" sz="2500" b="1" dirty="0">
                <a:ea typeface="Open Sans"/>
                <a:cs typeface="Open Sans"/>
                <a:sym typeface="Open Sans"/>
              </a:rPr>
              <a:t>Frontier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F5BC9B-063C-D34B-9288-868EF4D71EF4}"/>
              </a:ext>
            </a:extLst>
          </p:cNvPr>
          <p:cNvSpPr txBox="1"/>
          <p:nvPr/>
        </p:nvSpPr>
        <p:spPr>
          <a:xfrm>
            <a:off x="4898732" y="4638976"/>
            <a:ext cx="5674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Choose leaf node from frontier for expansion </a:t>
            </a:r>
            <a:br>
              <a:rPr lang="en-US" sz="2000" dirty="0"/>
            </a:br>
            <a:r>
              <a:rPr lang="en-US" sz="2000" dirty="0"/>
              <a:t>according to to the </a:t>
            </a:r>
            <a:r>
              <a:rPr lang="en-US" sz="2000" b="1" dirty="0"/>
              <a:t>search strategy</a:t>
            </a:r>
          </a:p>
        </p:txBody>
      </p:sp>
      <p:sp>
        <p:nvSpPr>
          <p:cNvPr id="153" name="Google Shape;84;g92b3bf485b_0_0">
            <a:extLst>
              <a:ext uri="{FF2B5EF4-FFF2-40B4-BE49-F238E27FC236}">
                <a16:creationId xmlns:a16="http://schemas.microsoft.com/office/drawing/2014/main" id="{2C723B3B-5AC7-4041-94F2-CBDFC590080C}"/>
              </a:ext>
            </a:extLst>
          </p:cNvPr>
          <p:cNvSpPr/>
          <p:nvPr/>
        </p:nvSpPr>
        <p:spPr>
          <a:xfrm>
            <a:off x="8934864" y="5503040"/>
            <a:ext cx="3167742" cy="853884"/>
          </a:xfrm>
          <a:prstGeom prst="wedgeRoundRectCallout">
            <a:avLst>
              <a:gd name="adj1" fmla="val -55510"/>
              <a:gd name="adj2" fmla="val -77411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Determines the search process</a:t>
            </a:r>
            <a:endParaRPr sz="2500" b="1" i="0" u="none" strike="noStrike" cap="none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190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50" grpId="0" animBg="1"/>
      <p:bldP spid="152" grpId="0"/>
      <p:bldP spid="15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>
          <a:xfrm>
            <a:off x="399673" y="365125"/>
            <a:ext cx="10954127" cy="77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</a:pPr>
            <a:r>
              <a:rPr lang="en-US"/>
              <a:t>Finding the shortest path</a:t>
            </a:r>
            <a:endParaRPr>
              <a:solidFill>
                <a:srgbClr val="370661"/>
              </a:solidFill>
            </a:endParaRPr>
          </a:p>
        </p:txBody>
      </p:sp>
      <p:pic>
        <p:nvPicPr>
          <p:cNvPr id="362" name="Google Shape;3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778" y="962041"/>
            <a:ext cx="7772400" cy="397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80" y="4111223"/>
            <a:ext cx="4854266" cy="2260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2B082-F160-614B-B0E7-52F9321BB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Review: Search Strategies</a:t>
            </a:r>
          </a:p>
        </p:txBody>
      </p:sp>
      <p:sp>
        <p:nvSpPr>
          <p:cNvPr id="73" name="Google Shape;73;g92b3bf485b_0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accent2"/>
                </a:solidFill>
              </a:rPr>
              <a:t>Strategy </a:t>
            </a:r>
            <a:r>
              <a:rPr lang="en-US" dirty="0"/>
              <a:t>= order of tree expansion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dirty="0"/>
              <a:t>Implemented by different </a:t>
            </a:r>
            <a:r>
              <a:rPr lang="en-US" b="1" dirty="0"/>
              <a:t>queue structures </a:t>
            </a:r>
            <a:r>
              <a:rPr lang="en-US" dirty="0"/>
              <a:t>(LIFO, FIFO, priority)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Dimensions for evaluation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Completeness- </a:t>
            </a:r>
            <a:r>
              <a:rPr lang="en-US" dirty="0"/>
              <a:t>always find the solution?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Optimality  </a:t>
            </a:r>
            <a:r>
              <a:rPr lang="en-US" dirty="0"/>
              <a:t>- finds a least cost solution (lowest path cost) </a:t>
            </a:r>
            <a:r>
              <a:rPr lang="en-US" b="1" dirty="0"/>
              <a:t>first</a:t>
            </a:r>
            <a:r>
              <a:rPr lang="en-US" dirty="0"/>
              <a:t>?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Time complexity </a:t>
            </a:r>
            <a:r>
              <a:rPr lang="en-US" dirty="0"/>
              <a:t>- # of nodes generated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  <a:endParaRPr lang="en-US" dirty="0"/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>
                <a:solidFill>
                  <a:schemeClr val="accent2"/>
                </a:solidFill>
              </a:rPr>
              <a:t>Space complexity </a:t>
            </a:r>
            <a:r>
              <a:rPr lang="en-US" dirty="0"/>
              <a:t>- # of nodes simultaneously in memory </a:t>
            </a:r>
            <a:r>
              <a:rPr lang="en-US" i="1" dirty="0">
                <a:solidFill>
                  <a:schemeClr val="accent2"/>
                </a:solidFill>
              </a:rPr>
              <a:t>(worst case) </a:t>
            </a:r>
          </a:p>
          <a:p>
            <a:pPr marL="22860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/>
              <a:t>Time/space complexity variables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b,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maximum branching factor </a:t>
            </a:r>
            <a:r>
              <a:rPr lang="en-US" dirty="0"/>
              <a:t>of search tree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d,</a:t>
            </a:r>
            <a:r>
              <a:rPr lang="en-US" dirty="0"/>
              <a:t> </a:t>
            </a:r>
            <a:r>
              <a:rPr lang="en-US" i="1" dirty="0">
                <a:solidFill>
                  <a:schemeClr val="accent2"/>
                </a:solidFill>
              </a:rPr>
              <a:t>depth </a:t>
            </a:r>
            <a:r>
              <a:rPr lang="en-US" dirty="0"/>
              <a:t>of the shallowest goal node</a:t>
            </a: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r>
              <a:rPr lang="en-US" i="1" dirty="0"/>
              <a:t>m</a:t>
            </a:r>
            <a:r>
              <a:rPr lang="en-US" dirty="0"/>
              <a:t>, maximum length of any path in the state space (potentially </a:t>
            </a:r>
            <a:r>
              <a:rPr lang="en-US" altLang="en-US" dirty="0">
                <a:sym typeface="Symbol" pitchFamily="18" charset="2"/>
              </a:rPr>
              <a:t>)</a:t>
            </a:r>
            <a:endParaRPr lang="en-US" dirty="0">
              <a:sym typeface="Symbol" pitchFamily="18" charset="2"/>
            </a:endParaRPr>
          </a:p>
          <a:p>
            <a:pPr marL="1028700" lvl="1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  <a:p>
            <a:pPr marL="571500" indent="-342900">
              <a:lnSpc>
                <a:spcPct val="140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755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370660"/>
      </a:accent1>
      <a:accent2>
        <a:srgbClr val="FEAD2B"/>
      </a:accent2>
      <a:accent3>
        <a:srgbClr val="7EDBF5"/>
      </a:accent3>
      <a:accent4>
        <a:srgbClr val="EEEFEE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Tes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master" id="{04F595A4-9F3C-AA43-BFF7-1495A0754DB8}" vid="{D21E4FCE-CFE7-9445-9119-0E580D39B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4681</Words>
  <Application>Microsoft Macintosh PowerPoint</Application>
  <PresentationFormat>Widescreen</PresentationFormat>
  <Paragraphs>1544</Paragraphs>
  <Slides>80</Slides>
  <Notes>69</Notes>
  <HiddenSlides>8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Calibri</vt:lpstr>
      <vt:lpstr>Courier New</vt:lpstr>
      <vt:lpstr>Helvetica Neue</vt:lpstr>
      <vt:lpstr>Noto Sans Symbols</vt:lpstr>
      <vt:lpstr>Open Sans</vt:lpstr>
      <vt:lpstr>Open Sans SemiBold</vt:lpstr>
      <vt:lpstr>Symbol</vt:lpstr>
      <vt:lpstr>Times New Roman</vt:lpstr>
      <vt:lpstr>Wingdings</vt:lpstr>
      <vt:lpstr>Office Theme</vt:lpstr>
      <vt:lpstr>Informed Search</vt:lpstr>
      <vt:lpstr>Review: Search problem definition</vt:lpstr>
      <vt:lpstr>Review: Useful Concepts</vt:lpstr>
      <vt:lpstr>PowerPoint Presentation</vt:lpstr>
      <vt:lpstr>PowerPoint Presentation</vt:lpstr>
      <vt:lpstr>PowerPoint Presentation</vt:lpstr>
      <vt:lpstr>PowerPoint Presentation</vt:lpstr>
      <vt:lpstr>Search Tree </vt:lpstr>
      <vt:lpstr>Review: Search Strategies</vt:lpstr>
      <vt:lpstr>Breadth first search</vt:lpstr>
      <vt:lpstr>PowerPoint Presentation</vt:lpstr>
      <vt:lpstr>“Uniform Cost” Search</vt:lpstr>
      <vt:lpstr>Motivation: Map Navigation Problems</vt:lpstr>
      <vt:lpstr>g(N):  the path cost function</vt:lpstr>
      <vt:lpstr>Uniform-cost search (UCS)</vt:lpstr>
      <vt:lpstr>Shape of Search</vt:lpstr>
      <vt:lpstr>PowerPoint Presentation</vt:lpstr>
      <vt:lpstr>PowerPoint Presentation</vt:lpstr>
      <vt:lpstr>PowerPoint Presentation</vt:lpstr>
      <vt:lpstr>PowerPoint Presentation</vt:lpstr>
      <vt:lpstr>A Better Idea… </vt:lpstr>
      <vt:lpstr>Simple, useful estimate heuristic: straight-line distances</vt:lpstr>
      <vt:lpstr>PowerPoint Presentation</vt:lpstr>
      <vt:lpstr>Heuristic (estimate) functions</vt:lpstr>
      <vt:lpstr>Greedy Best-First Search</vt:lpstr>
      <vt:lpstr>Review: Best-first search</vt:lpstr>
      <vt:lpstr>Greedy best-first search: f(n) = h(n)</vt:lpstr>
      <vt:lpstr>Greedy best-first search  </vt:lpstr>
      <vt:lpstr>BFS v. Greedy Best-First Search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Greedy best-first search example</vt:lpstr>
      <vt:lpstr>Properties of greedy best-first search</vt:lpstr>
      <vt:lpstr>BFS v. Greedy Best-First Search</vt:lpstr>
      <vt:lpstr>Properties of greedy best-first search</vt:lpstr>
      <vt:lpstr>A* search</vt:lpstr>
      <vt:lpstr>A* search</vt:lpstr>
      <vt:lpstr>Key concept: Admissible heuristics</vt:lpstr>
      <vt:lpstr>A* is optimal with admissible heuristic</vt:lpstr>
      <vt:lpstr>Idea: Admissibility</vt:lpstr>
      <vt:lpstr>A* search example</vt:lpstr>
      <vt:lpstr>A* search example </vt:lpstr>
      <vt:lpstr>PowerPoint Presentation</vt:lpstr>
      <vt:lpstr>PowerPoint Presentation</vt:lpstr>
      <vt:lpstr>PowerPoint Presentation</vt:lpstr>
      <vt:lpstr>PowerPoint Presentation</vt:lpstr>
      <vt:lpstr>Heuristic functions</vt:lpstr>
      <vt:lpstr>Example Admissible heuristics </vt:lpstr>
      <vt:lpstr>Relaxed problems</vt:lpstr>
      <vt:lpstr>Defining Heuristics: h(n)</vt:lpstr>
      <vt:lpstr>Dominance: A metric on better heuristics</vt:lpstr>
      <vt:lpstr>The best and worst admissible heuristics</vt:lpstr>
      <vt:lpstr>Reminders</vt:lpstr>
      <vt:lpstr>Informed Search</vt:lpstr>
      <vt:lpstr>A* search is Optimal</vt:lpstr>
      <vt:lpstr>A* search</vt:lpstr>
      <vt:lpstr>Key: Admissibility</vt:lpstr>
      <vt:lpstr>Admissible Heuristics</vt:lpstr>
      <vt:lpstr>Optimality of A* Tree Search</vt:lpstr>
      <vt:lpstr>Optimality of A* Tree Search</vt:lpstr>
      <vt:lpstr>Optimality of A* Tree Search</vt:lpstr>
      <vt:lpstr>PowerPoint Presentation</vt:lpstr>
      <vt:lpstr>Properties of A* </vt:lpstr>
      <vt:lpstr>Properties of A*</vt:lpstr>
      <vt:lpstr>UCS vs A* Contours</vt:lpstr>
      <vt:lpstr>A* Applications</vt:lpstr>
      <vt:lpstr>Supplemental Reading</vt:lpstr>
      <vt:lpstr>Pathfinding in Games</vt:lpstr>
      <vt:lpstr>Pathfinding in Games</vt:lpstr>
      <vt:lpstr>Pathfinding in Games</vt:lpstr>
      <vt:lpstr>Breadth First Search</vt:lpstr>
      <vt:lpstr>BFS in 10 lines of Python</vt:lpstr>
      <vt:lpstr>Finding the shortest path</vt:lpstr>
      <vt:lpstr>Finding the shortest path</vt:lpstr>
      <vt:lpstr>Finding the shortest path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Informed Search</dc:title>
  <dc:creator>Callison-Burch, Christopher</dc:creator>
  <cp:lastModifiedBy>Callison-Burch, Christopher</cp:lastModifiedBy>
  <cp:revision>33</cp:revision>
  <dcterms:created xsi:type="dcterms:W3CDTF">2020-09-22T15:57:16Z</dcterms:created>
  <dcterms:modified xsi:type="dcterms:W3CDTF">2022-09-20T17:31:20Z</dcterms:modified>
</cp:coreProperties>
</file>